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8288000" cy="10287000"/>
  <p:notesSz cx="6858000" cy="9144000"/>
  <p:embeddedFontLst>
    <p:embeddedFont>
      <p:font typeface="Aileron" panose="020B0604020202020204" charset="0"/>
      <p:regular r:id="rId26"/>
    </p:embeddedFont>
    <p:embeddedFont>
      <p:font typeface="Aileron Bold" panose="020B0604020202020204" charset="0"/>
      <p:regular r:id="rId27"/>
    </p:embeddedFont>
    <p:embeddedFont>
      <p:font typeface="Arimo" panose="020B0604020202020204" charset="0"/>
      <p:regular r:id="rId28"/>
    </p:embeddedFont>
    <p:embeddedFont>
      <p:font typeface="Arimo Bold" panose="020B0604020202020204" charset="0"/>
      <p:regular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Kalam" panose="020B0604020202020204" charset="0"/>
      <p:regular r:id="rId34"/>
    </p:embeddedFont>
    <p:embeddedFont>
      <p:font typeface="Kalam Bold" panose="020B0604020202020204" charset="0"/>
      <p:regular r:id="rId35"/>
    </p:embeddedFont>
    <p:embeddedFont>
      <p:font typeface="Poppins" panose="00000500000000000000" pitchFamily="2" charset="0"/>
      <p:regular r:id="rId36"/>
      <p:bold r:id="rId37"/>
      <p:italic r:id="rId38"/>
      <p:boldItalic r:id="rId39"/>
    </p:embeddedFont>
    <p:embeddedFont>
      <p:font typeface="Poppins Bold" panose="00000800000000000000" charset="0"/>
      <p:regular r:id="rId40"/>
    </p:embeddedFont>
    <p:embeddedFont>
      <p:font typeface="Poppins Bold Italics" panose="020B0604020202020204" charset="0"/>
      <p:regular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163A7AF-2638-A474-56A6-E0519E761096}" name="Claudia Berry El Kadre" initials="CB" userId="S::claudia.berry@educacao.sp.gov.br::e3a30499-604a-4dd7-b683-01eb4416da7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38" d="100"/>
          <a:sy n="38" d="100"/>
        </p:scale>
        <p:origin x="2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46" Type="http://schemas.microsoft.com/office/2018/10/relationships/authors" Target="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font" Target="fonts/font15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18.02.2025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3.png"/><Relationship Id="rId7" Type="http://schemas.openxmlformats.org/officeDocument/2006/relationships/image" Target="../media/image2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0.svg"/><Relationship Id="rId10" Type="http://schemas.openxmlformats.org/officeDocument/2006/relationships/image" Target="../media/image25.sv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13.png"/><Relationship Id="rId7" Type="http://schemas.openxmlformats.org/officeDocument/2006/relationships/image" Target="../media/image2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hyperlink" Target="https://sed.educacao.sp.gov.br/NCA/PreInscricaoOnline/login" TargetMode="External"/><Relationship Id="rId5" Type="http://schemas.openxmlformats.org/officeDocument/2006/relationships/image" Target="../media/image20.svg"/><Relationship Id="rId10" Type="http://schemas.openxmlformats.org/officeDocument/2006/relationships/image" Target="../media/image25.sv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3.png"/><Relationship Id="rId7" Type="http://schemas.openxmlformats.org/officeDocument/2006/relationships/hyperlink" Target="https://sed.educacao.sp.gov.br/NCA/PreInscricaoOnline/login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Relationship Id="rId9" Type="http://schemas.openxmlformats.org/officeDocument/2006/relationships/image" Target="../media/image29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14.jpe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3.png"/><Relationship Id="rId4" Type="http://schemas.openxmlformats.org/officeDocument/2006/relationships/image" Target="../media/image17.png"/><Relationship Id="rId9" Type="http://schemas.openxmlformats.org/officeDocument/2006/relationships/hyperlink" Target="https://sed.educacao.sp.gov.br/ConsultaPublica/Index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13.png"/><Relationship Id="rId7" Type="http://schemas.openxmlformats.org/officeDocument/2006/relationships/image" Target="../media/image2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33.png"/><Relationship Id="rId5" Type="http://schemas.openxmlformats.org/officeDocument/2006/relationships/image" Target="../media/image20.svg"/><Relationship Id="rId10" Type="http://schemas.openxmlformats.org/officeDocument/2006/relationships/image" Target="../media/image25.sv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3.png"/><Relationship Id="rId7" Type="http://schemas.openxmlformats.org/officeDocument/2006/relationships/image" Target="../media/image3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13.png"/><Relationship Id="rId7" Type="http://schemas.openxmlformats.org/officeDocument/2006/relationships/image" Target="../media/image3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40.png"/><Relationship Id="rId5" Type="http://schemas.openxmlformats.org/officeDocument/2006/relationships/image" Target="../media/image20.svg"/><Relationship Id="rId10" Type="http://schemas.openxmlformats.org/officeDocument/2006/relationships/image" Target="../media/image39.svg"/><Relationship Id="rId4" Type="http://schemas.openxmlformats.org/officeDocument/2006/relationships/image" Target="../media/image19.png"/><Relationship Id="rId9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13.png"/><Relationship Id="rId7" Type="http://schemas.openxmlformats.org/officeDocument/2006/relationships/image" Target="../media/image36.png"/><Relationship Id="rId12" Type="http://schemas.openxmlformats.org/officeDocument/2006/relationships/image" Target="../media/image27.sv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6.png"/><Relationship Id="rId5" Type="http://schemas.openxmlformats.org/officeDocument/2006/relationships/image" Target="../media/image20.svg"/><Relationship Id="rId10" Type="http://schemas.openxmlformats.org/officeDocument/2006/relationships/image" Target="../media/image39.svg"/><Relationship Id="rId4" Type="http://schemas.openxmlformats.org/officeDocument/2006/relationships/image" Target="../media/image19.png"/><Relationship Id="rId9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4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3.png"/><Relationship Id="rId7" Type="http://schemas.openxmlformats.org/officeDocument/2006/relationships/image" Target="../media/image2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9.png"/><Relationship Id="rId7" Type="http://schemas.openxmlformats.org/officeDocument/2006/relationships/image" Target="../media/image25.sv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7.png"/><Relationship Id="rId4" Type="http://schemas.openxmlformats.org/officeDocument/2006/relationships/image" Target="../media/image20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13.png"/><Relationship Id="rId7" Type="http://schemas.openxmlformats.org/officeDocument/2006/relationships/image" Target="../media/image4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46.svg"/><Relationship Id="rId5" Type="http://schemas.openxmlformats.org/officeDocument/2006/relationships/image" Target="../media/image20.svg"/><Relationship Id="rId10" Type="http://schemas.openxmlformats.org/officeDocument/2006/relationships/image" Target="../media/image45.png"/><Relationship Id="rId4" Type="http://schemas.openxmlformats.org/officeDocument/2006/relationships/image" Target="../media/image19.png"/><Relationship Id="rId9" Type="http://schemas.openxmlformats.org/officeDocument/2006/relationships/image" Target="../media/image44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3.png"/><Relationship Id="rId7" Type="http://schemas.openxmlformats.org/officeDocument/2006/relationships/image" Target="../media/image2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19.png"/><Relationship Id="rId7" Type="http://schemas.openxmlformats.org/officeDocument/2006/relationships/image" Target="../media/image2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7.png"/><Relationship Id="rId4" Type="http://schemas.openxmlformats.org/officeDocument/2006/relationships/image" Target="../media/image20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49.sv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13.png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4F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23618" y="-536724"/>
            <a:ext cx="226766242" cy="80991144"/>
          </a:xfrm>
          <a:custGeom>
            <a:avLst/>
            <a:gdLst/>
            <a:ahLst/>
            <a:cxnLst/>
            <a:rect l="l" t="t" r="r" b="b"/>
            <a:pathLst>
              <a:path w="226766242" h="80991144">
                <a:moveTo>
                  <a:pt x="0" y="0"/>
                </a:moveTo>
                <a:lnTo>
                  <a:pt x="226766242" y="0"/>
                </a:lnTo>
                <a:lnTo>
                  <a:pt x="226766242" y="80991144"/>
                </a:lnTo>
                <a:lnTo>
                  <a:pt x="0" y="809911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46988" y="651750"/>
            <a:ext cx="16994024" cy="8983499"/>
          </a:xfrm>
          <a:custGeom>
            <a:avLst/>
            <a:gdLst/>
            <a:ahLst/>
            <a:cxnLst/>
            <a:rect l="l" t="t" r="r" b="b"/>
            <a:pathLst>
              <a:path w="16994024" h="8983499">
                <a:moveTo>
                  <a:pt x="0" y="0"/>
                </a:moveTo>
                <a:lnTo>
                  <a:pt x="16994023" y="0"/>
                </a:lnTo>
                <a:lnTo>
                  <a:pt x="16994023" y="8983499"/>
                </a:lnTo>
                <a:lnTo>
                  <a:pt x="0" y="89834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646988" y="651750"/>
            <a:ext cx="16994024" cy="8983499"/>
          </a:xfrm>
          <a:custGeom>
            <a:avLst/>
            <a:gdLst/>
            <a:ahLst/>
            <a:cxnLst/>
            <a:rect l="l" t="t" r="r" b="b"/>
            <a:pathLst>
              <a:path w="16994024" h="8983499">
                <a:moveTo>
                  <a:pt x="0" y="0"/>
                </a:moveTo>
                <a:lnTo>
                  <a:pt x="16994023" y="0"/>
                </a:lnTo>
                <a:lnTo>
                  <a:pt x="16994023" y="8983499"/>
                </a:lnTo>
                <a:lnTo>
                  <a:pt x="0" y="89834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38000"/>
            </a:blip>
            <a:stretch>
              <a:fillRect t="-17213" b="-8821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2957689" y="1733127"/>
            <a:ext cx="4683323" cy="1431501"/>
            <a:chOff x="0" y="0"/>
            <a:chExt cx="5009020" cy="153105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t="-38465" b="-38461"/>
              </a:stretch>
            </a:blipFill>
          </p:spPr>
        </p:sp>
      </p:grpSp>
      <p:sp>
        <p:nvSpPr>
          <p:cNvPr id="7" name="Freeform 7"/>
          <p:cNvSpPr/>
          <p:nvPr/>
        </p:nvSpPr>
        <p:spPr>
          <a:xfrm>
            <a:off x="16272098" y="8339718"/>
            <a:ext cx="819809" cy="819809"/>
          </a:xfrm>
          <a:custGeom>
            <a:avLst/>
            <a:gdLst/>
            <a:ahLst/>
            <a:cxnLst/>
            <a:rect l="l" t="t" r="r" b="b"/>
            <a:pathLst>
              <a:path w="819809" h="819809">
                <a:moveTo>
                  <a:pt x="0" y="0"/>
                </a:moveTo>
                <a:lnTo>
                  <a:pt x="819809" y="0"/>
                </a:lnTo>
                <a:lnTo>
                  <a:pt x="819809" y="819809"/>
                </a:lnTo>
                <a:lnTo>
                  <a:pt x="0" y="8198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28700" y="6417254"/>
            <a:ext cx="4809943" cy="166162"/>
          </a:xfrm>
          <a:custGeom>
            <a:avLst/>
            <a:gdLst/>
            <a:ahLst/>
            <a:cxnLst/>
            <a:rect l="l" t="t" r="r" b="b"/>
            <a:pathLst>
              <a:path w="4809943" h="166162">
                <a:moveTo>
                  <a:pt x="0" y="0"/>
                </a:moveTo>
                <a:lnTo>
                  <a:pt x="4809943" y="0"/>
                </a:lnTo>
                <a:lnTo>
                  <a:pt x="4809943" y="166162"/>
                </a:lnTo>
                <a:lnTo>
                  <a:pt x="0" y="1661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t="-4455" b="-4455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28700" y="1969274"/>
            <a:ext cx="1455231" cy="1404905"/>
          </a:xfrm>
          <a:custGeom>
            <a:avLst/>
            <a:gdLst/>
            <a:ahLst/>
            <a:cxnLst/>
            <a:rect l="l" t="t" r="r" b="b"/>
            <a:pathLst>
              <a:path w="1455231" h="1404905">
                <a:moveTo>
                  <a:pt x="0" y="0"/>
                </a:moveTo>
                <a:lnTo>
                  <a:pt x="1455231" y="0"/>
                </a:lnTo>
                <a:lnTo>
                  <a:pt x="1455231" y="1404905"/>
                </a:lnTo>
                <a:lnTo>
                  <a:pt x="0" y="140490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1858" r="-1858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1201523" y="3164628"/>
            <a:ext cx="11142073" cy="3093266"/>
            <a:chOff x="0" y="0"/>
            <a:chExt cx="14856097" cy="412435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4856098" cy="4124355"/>
            </a:xfrm>
            <a:custGeom>
              <a:avLst/>
              <a:gdLst/>
              <a:ahLst/>
              <a:cxnLst/>
              <a:rect l="l" t="t" r="r" b="b"/>
              <a:pathLst>
                <a:path w="14856098" h="4124355">
                  <a:moveTo>
                    <a:pt x="0" y="0"/>
                  </a:moveTo>
                  <a:lnTo>
                    <a:pt x="14856098" y="0"/>
                  </a:lnTo>
                  <a:lnTo>
                    <a:pt x="14856098" y="4124355"/>
                  </a:lnTo>
                  <a:lnTo>
                    <a:pt x="0" y="41243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238125"/>
              <a:ext cx="14856097" cy="436248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just">
                <a:lnSpc>
                  <a:spcPts val="12471"/>
                </a:lnSpc>
              </a:pPr>
              <a:r>
                <a:rPr lang="en-US" sz="8542" b="1" dirty="0">
                  <a:solidFill>
                    <a:srgbClr val="000000"/>
                  </a:solidFill>
                  <a:latin typeface="Arimo Bold"/>
                  <a:ea typeface="Arimo Bold"/>
                  <a:cs typeface="Arimo Bold"/>
                  <a:sym typeface="Arimo Bold"/>
                </a:rPr>
                <a:t>EDUCAÇÃO DE JOVENS E ADULTOS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028700" y="7087024"/>
            <a:ext cx="6848496" cy="727292"/>
            <a:chOff x="0" y="0"/>
            <a:chExt cx="9131328" cy="96972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9131328" cy="969723"/>
            </a:xfrm>
            <a:custGeom>
              <a:avLst/>
              <a:gdLst/>
              <a:ahLst/>
              <a:cxnLst/>
              <a:rect l="l" t="t" r="r" b="b"/>
              <a:pathLst>
                <a:path w="9131328" h="969723">
                  <a:moveTo>
                    <a:pt x="0" y="0"/>
                  </a:moveTo>
                  <a:lnTo>
                    <a:pt x="9131328" y="0"/>
                  </a:lnTo>
                  <a:lnTo>
                    <a:pt x="9131328" y="969723"/>
                  </a:lnTo>
                  <a:lnTo>
                    <a:pt x="0" y="96972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19050"/>
              <a:ext cx="9131328" cy="95067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820718" lvl="2" indent="-273573" algn="l">
                <a:lnSpc>
                  <a:spcPts val="3876"/>
                </a:lnSpc>
                <a:buFont typeface="Arial"/>
                <a:buChar char="⚬"/>
              </a:pPr>
              <a:r>
                <a:rPr lang="en-US" sz="3589" b="1" dirty="0">
                  <a:solidFill>
                    <a:srgbClr val="000000"/>
                  </a:solidFill>
                  <a:latin typeface="Arimo Bold"/>
                  <a:ea typeface="Arimo Bold"/>
                  <a:cs typeface="Arimo Bold"/>
                  <a:sym typeface="Arimo Bold"/>
                </a:rPr>
                <a:t>Ensino a </a:t>
              </a:r>
              <a:r>
                <a:rPr lang="en-US" sz="3589" b="1" dirty="0" err="1">
                  <a:solidFill>
                    <a:srgbClr val="000000"/>
                  </a:solidFill>
                  <a:latin typeface="Arimo Bold"/>
                  <a:ea typeface="Arimo Bold"/>
                  <a:cs typeface="Arimo Bold"/>
                  <a:sym typeface="Arimo Bold"/>
                </a:rPr>
                <a:t>distância</a:t>
              </a:r>
              <a:r>
                <a:rPr lang="en-US" sz="3589" b="1" dirty="0">
                  <a:solidFill>
                    <a:srgbClr val="000000"/>
                  </a:solidFill>
                  <a:latin typeface="Arimo Bold"/>
                  <a:ea typeface="Arimo Bold"/>
                  <a:cs typeface="Arimo Bold"/>
                  <a:sym typeface="Arimo Bold"/>
                </a:rPr>
                <a:t> - </a:t>
              </a:r>
              <a:r>
                <a:rPr lang="en-US" sz="3589" b="1" dirty="0" err="1">
                  <a:solidFill>
                    <a:srgbClr val="000000"/>
                  </a:solidFill>
                  <a:latin typeface="Arimo Bold"/>
                  <a:ea typeface="Arimo Bold"/>
                  <a:cs typeface="Arimo Bold"/>
                  <a:sym typeface="Arimo Bold"/>
                </a:rPr>
                <a:t>EaD</a:t>
              </a:r>
              <a:endParaRPr lang="en-US" sz="358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596950" y="8295489"/>
            <a:ext cx="5094099" cy="1179712"/>
            <a:chOff x="0" y="0"/>
            <a:chExt cx="4644863" cy="1075676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 t="-165902" b="-165900"/>
              </a:stretch>
            </a:blipFill>
          </p:spPr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6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sp>
        <p:nvSpPr>
          <p:cNvPr id="4" name="AutoShape 4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5" name="Group 5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 dirty="0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EDUCAÇÃO DE JOVENS E ADULTOS - </a:t>
              </a:r>
              <a:r>
                <a:rPr lang="en-US" sz="3664" b="1" u="none" strike="noStrike" spc="-146" dirty="0" err="1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EaD</a:t>
              </a:r>
              <a:endParaRPr lang="en-US" sz="3664" b="1" u="none" strike="noStrike" spc="-146" dirty="0">
                <a:solidFill>
                  <a:srgbClr val="C74F1D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507425" y="3652037"/>
            <a:ext cx="16996774" cy="5131828"/>
            <a:chOff x="0" y="0"/>
            <a:chExt cx="21804680" cy="658347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1804680" cy="6583477"/>
            </a:xfrm>
            <a:custGeom>
              <a:avLst/>
              <a:gdLst/>
              <a:ahLst/>
              <a:cxnLst/>
              <a:rect l="l" t="t" r="r" b="b"/>
              <a:pathLst>
                <a:path w="21804680" h="6583477">
                  <a:moveTo>
                    <a:pt x="0" y="0"/>
                  </a:moveTo>
                  <a:lnTo>
                    <a:pt x="21804680" y="0"/>
                  </a:lnTo>
                  <a:lnTo>
                    <a:pt x="21804680" y="6583477"/>
                  </a:lnTo>
                  <a:lnTo>
                    <a:pt x="0" y="658347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04800"/>
              <a:ext cx="21804680" cy="688827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490094" lvl="1" indent="-245047" algn="just">
                <a:lnSpc>
                  <a:spcPts val="5675"/>
                </a:lnSpc>
                <a:buAutoNum type="arabicPeriod"/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Informações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Gerais</a:t>
              </a:r>
            </a:p>
            <a:p>
              <a:pPr marL="490094" lvl="1" indent="-245047" algn="just">
                <a:lnSpc>
                  <a:spcPts val="5675"/>
                </a:lnSpc>
                <a:buAutoNum type="arabicPeriod"/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Cronograma</a:t>
              </a:r>
              <a:endParaRPr lang="en-US" sz="227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490094" lvl="1" indent="-245047" algn="just">
                <a:lnSpc>
                  <a:spcPts val="5675"/>
                </a:lnSpc>
                <a:buAutoNum type="arabicPeriod"/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Escolha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dos polos</a:t>
              </a:r>
            </a:p>
            <a:p>
              <a:pPr marL="490094" lvl="1" indent="-245047" algn="just">
                <a:lnSpc>
                  <a:spcPts val="5675"/>
                </a:lnSpc>
                <a:buAutoNum type="arabicPeriod"/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Inscrição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/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Transferência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e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Validação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da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inscrição</a:t>
              </a:r>
              <a:endParaRPr lang="en-US" sz="227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490094" lvl="1" indent="-245047" algn="just">
                <a:lnSpc>
                  <a:spcPts val="5675"/>
                </a:lnSpc>
                <a:buAutoNum type="arabicPeriod"/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Abertura das Classes</a:t>
              </a:r>
            </a:p>
            <a:p>
              <a:pPr marL="490094" lvl="1" indent="-245047" algn="just">
                <a:lnSpc>
                  <a:spcPts val="5675"/>
                </a:lnSpc>
                <a:buAutoNum type="arabicPeriod"/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Matrícula</a:t>
              </a:r>
            </a:p>
            <a:p>
              <a:pPr marL="490094" lvl="1" indent="-245047" algn="just">
                <a:lnSpc>
                  <a:spcPts val="5675"/>
                </a:lnSpc>
                <a:buAutoNum type="arabicPeriod"/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Matriz curricular e Homologação de classes</a:t>
              </a:r>
            </a:p>
          </p:txBody>
        </p:sp>
      </p:grpSp>
      <p:sp>
        <p:nvSpPr>
          <p:cNvPr id="17" name="Freeform 17"/>
          <p:cNvSpPr/>
          <p:nvPr/>
        </p:nvSpPr>
        <p:spPr>
          <a:xfrm>
            <a:off x="507425" y="2023120"/>
            <a:ext cx="5404557" cy="1130044"/>
          </a:xfrm>
          <a:custGeom>
            <a:avLst/>
            <a:gdLst/>
            <a:ahLst/>
            <a:cxnLst/>
            <a:rect l="l" t="t" r="r" b="b"/>
            <a:pathLst>
              <a:path w="5404557" h="1130044">
                <a:moveTo>
                  <a:pt x="0" y="0"/>
                </a:moveTo>
                <a:lnTo>
                  <a:pt x="5404557" y="0"/>
                </a:lnTo>
                <a:lnTo>
                  <a:pt x="5404557" y="1130044"/>
                </a:lnTo>
                <a:lnTo>
                  <a:pt x="0" y="113004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18" name="Group 18"/>
          <p:cNvGrpSpPr/>
          <p:nvPr/>
        </p:nvGrpSpPr>
        <p:grpSpPr>
          <a:xfrm>
            <a:off x="1325120" y="2209978"/>
            <a:ext cx="4586862" cy="751559"/>
            <a:chOff x="0" y="0"/>
            <a:chExt cx="6824239" cy="1118153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6824238" cy="1118153"/>
            </a:xfrm>
            <a:custGeom>
              <a:avLst/>
              <a:gdLst/>
              <a:ahLst/>
              <a:cxnLst/>
              <a:rect l="l" t="t" r="r" b="b"/>
              <a:pathLst>
                <a:path w="6824238" h="1118153">
                  <a:moveTo>
                    <a:pt x="0" y="0"/>
                  </a:moveTo>
                  <a:lnTo>
                    <a:pt x="6824238" y="0"/>
                  </a:lnTo>
                  <a:lnTo>
                    <a:pt x="6824238" y="1118153"/>
                  </a:lnTo>
                  <a:lnTo>
                    <a:pt x="0" y="11181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0" y="57150"/>
              <a:ext cx="6824239" cy="106100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000000"/>
                  </a:solidFill>
                  <a:latin typeface="Arimo Bold"/>
                  <a:ea typeface="Arimo Bold"/>
                  <a:cs typeface="Arimo Bold"/>
                  <a:sym typeface="Arimo Bold"/>
                </a:rPr>
                <a:t>Pautas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38465" b="-38461"/>
              </a:stretch>
            </a:blipFill>
          </p:spPr>
        </p:sp>
      </p:grpSp>
      <p:grpSp>
        <p:nvGrpSpPr>
          <p:cNvPr id="23" name="Group 23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165902" b="-165900"/>
              </a:stretch>
            </a:blipFill>
          </p:spPr>
        </p:sp>
      </p:grp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6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sp>
        <p:nvSpPr>
          <p:cNvPr id="4" name="AutoShape 4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5" name="Group 5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INFORMAÇÕES GERAIS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507425" y="2133989"/>
            <a:ext cx="17529391" cy="5559900"/>
            <a:chOff x="0" y="0"/>
            <a:chExt cx="22487958" cy="7132638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2487958" cy="7132638"/>
            </a:xfrm>
            <a:custGeom>
              <a:avLst/>
              <a:gdLst/>
              <a:ahLst/>
              <a:cxnLst/>
              <a:rect l="l" t="t" r="r" b="b"/>
              <a:pathLst>
                <a:path w="22487958" h="7132638">
                  <a:moveTo>
                    <a:pt x="0" y="0"/>
                  </a:moveTo>
                  <a:lnTo>
                    <a:pt x="22487958" y="0"/>
                  </a:lnTo>
                  <a:lnTo>
                    <a:pt x="22487958" y="7132638"/>
                  </a:lnTo>
                  <a:lnTo>
                    <a:pt x="0" y="71326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04800"/>
              <a:ext cx="22487958" cy="74374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342900" indent="-342900" algn="just">
                <a:lnSpc>
                  <a:spcPts val="5675"/>
                </a:lnSpc>
                <a:buFont typeface="Arial" panose="020B0604020202020204" pitchFamily="34" charset="0"/>
                <a:buChar char="•"/>
              </a:pPr>
              <a:r>
                <a:rPr lang="en-US" sz="2270" b="1" i="1" dirty="0">
                  <a:solidFill>
                    <a:srgbClr val="000000"/>
                  </a:solidFill>
                  <a:latin typeface="Poppins Bold Italics"/>
                  <a:ea typeface="Poppins Bold Italics"/>
                  <a:cs typeface="Poppins Bold Italics"/>
                  <a:sym typeface="Poppins Bold Italics"/>
                </a:rPr>
                <a:t>Novo </a:t>
              </a:r>
              <a:r>
                <a:rPr lang="en-US" sz="2270" b="1" i="1" dirty="0" err="1">
                  <a:solidFill>
                    <a:srgbClr val="000000"/>
                  </a:solidFill>
                  <a:latin typeface="Poppins Bold Italics"/>
                  <a:ea typeface="Poppins Bold Italics"/>
                  <a:cs typeface="Poppins Bold Italics"/>
                  <a:sym typeface="Poppins Bold Italics"/>
                </a:rPr>
                <a:t>formato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oferta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da EJA em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concomitância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com a EJA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presencial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e o CEEJA;</a:t>
              </a:r>
            </a:p>
            <a:p>
              <a:pPr marL="342900" indent="-342900" algn="just">
                <a:lnSpc>
                  <a:spcPts val="5675"/>
                </a:lnSpc>
                <a:buFont typeface="Arial" panose="020B0604020202020204" pitchFamily="34" charset="0"/>
                <a:buChar char="•"/>
              </a:pPr>
              <a:r>
                <a:rPr lang="en-US" sz="2270" b="1" i="1" dirty="0" err="1">
                  <a:solidFill>
                    <a:srgbClr val="000000"/>
                  </a:solidFill>
                  <a:latin typeface="Poppins Bold Italics"/>
                  <a:ea typeface="Poppins Bold Italics"/>
                  <a:cs typeface="Poppins Bold Italics"/>
                  <a:sym typeface="Poppins Bold Italics"/>
                </a:rPr>
                <a:t>Projeto</a:t>
              </a:r>
              <a:r>
                <a:rPr lang="en-US" sz="2270" b="1" i="1" dirty="0">
                  <a:solidFill>
                    <a:srgbClr val="000000"/>
                  </a:solidFill>
                  <a:latin typeface="Poppins Bold Italics"/>
                  <a:ea typeface="Poppins Bold Italics"/>
                  <a:cs typeface="Poppins Bold Italics"/>
                  <a:sym typeface="Poppins Bold Italics"/>
                </a:rPr>
                <a:t> </a:t>
              </a:r>
              <a:r>
                <a:rPr lang="en-US" sz="2270" b="1" i="1" dirty="0" err="1">
                  <a:solidFill>
                    <a:srgbClr val="000000"/>
                  </a:solidFill>
                  <a:latin typeface="Poppins Bold Italics"/>
                  <a:ea typeface="Poppins Bold Italics"/>
                  <a:cs typeface="Poppins Bold Italics"/>
                  <a:sym typeface="Poppins Bold Italics"/>
                </a:rPr>
                <a:t>Piloto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abarcando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21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Diretorias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Ensino;</a:t>
              </a:r>
            </a:p>
            <a:p>
              <a:pPr marL="342900" indent="-342900" algn="just">
                <a:lnSpc>
                  <a:spcPts val="5675"/>
                </a:lnSpc>
                <a:buFont typeface="Arial" panose="020B0604020202020204" pitchFamily="34" charset="0"/>
                <a:buChar char="•"/>
              </a:pPr>
              <a:r>
                <a:rPr lang="en-US" sz="2270" b="1" i="1" dirty="0" err="1">
                  <a:solidFill>
                    <a:srgbClr val="000000"/>
                  </a:solidFill>
                  <a:latin typeface="Poppins Bold Italics"/>
                  <a:ea typeface="Poppins Bold Italics"/>
                  <a:cs typeface="Poppins Bold Italics"/>
                  <a:sym typeface="Poppins Bold Italics"/>
                </a:rPr>
                <a:t>Público-alvo</a:t>
              </a:r>
              <a:r>
                <a:rPr lang="en-US" sz="2270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: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jovens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e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adultos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com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idade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mínima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18 anos para o Ensino Médio.</a:t>
              </a:r>
            </a:p>
            <a:p>
              <a:pPr marL="342900" indent="-342900" algn="just">
                <a:lnSpc>
                  <a:spcPts val="5675"/>
                </a:lnSpc>
                <a:buFont typeface="Arial" panose="020B0604020202020204" pitchFamily="34" charset="0"/>
                <a:buChar char="•"/>
              </a:pPr>
              <a:r>
                <a:rPr lang="en-US" sz="2270" b="1" i="1" dirty="0" err="1">
                  <a:solidFill>
                    <a:srgbClr val="000000"/>
                  </a:solidFill>
                  <a:latin typeface="Poppins Bold Italics"/>
                  <a:ea typeface="Poppins Bold Italics"/>
                  <a:cs typeface="Poppins Bold Italics"/>
                  <a:sym typeface="Poppins Bold Italics"/>
                </a:rPr>
                <a:t>Parceria</a:t>
              </a:r>
              <a:r>
                <a:rPr lang="en-US" sz="2270" b="1" i="1" dirty="0">
                  <a:solidFill>
                    <a:srgbClr val="000000"/>
                  </a:solidFill>
                  <a:latin typeface="Poppins Bold Italics"/>
                  <a:ea typeface="Poppins Bold Italics"/>
                  <a:cs typeface="Poppins Bold Italics"/>
                  <a:sym typeface="Poppins Bold Italics"/>
                </a:rPr>
                <a:t> com o SESI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importando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modelo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aplicado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por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eles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</a:p>
            <a:p>
              <a:pPr marL="342900" indent="-342900" algn="just">
                <a:lnSpc>
                  <a:spcPts val="5675"/>
                </a:lnSpc>
                <a:buFont typeface="Arial" panose="020B0604020202020204" pitchFamily="34" charset="0"/>
                <a:buChar char="•"/>
              </a:pPr>
              <a:r>
                <a:rPr lang="en-US" sz="2270" b="1" i="1" dirty="0" err="1">
                  <a:solidFill>
                    <a:srgbClr val="000000"/>
                  </a:solidFill>
                  <a:latin typeface="Poppins Bold Italics"/>
                  <a:cs typeface="Poppins Bold Italics"/>
                  <a:sym typeface="Poppins"/>
                </a:rPr>
                <a:t>Duração</a:t>
              </a:r>
              <a:r>
                <a:rPr lang="en-US" sz="2270" b="1" i="1" dirty="0">
                  <a:solidFill>
                    <a:srgbClr val="000000"/>
                  </a:solidFill>
                  <a:latin typeface="Poppins Bold Italics"/>
                  <a:cs typeface="Poppins Bold Italics"/>
                  <a:sym typeface="Poppins"/>
                </a:rPr>
                <a:t>: 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01 (um) ano</a:t>
              </a:r>
            </a:p>
            <a:p>
              <a:pPr algn="just">
                <a:lnSpc>
                  <a:spcPts val="5675"/>
                </a:lnSpc>
              </a:pPr>
              <a:endParaRPr lang="en-US" sz="227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algn="just">
                <a:lnSpc>
                  <a:spcPts val="5675"/>
                </a:lnSpc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-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Todas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as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ações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relacionadas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à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formação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classes e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matrículas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são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realizados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via SED e os dados são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migrados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para 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ambiente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AVA-SESI;</a:t>
              </a:r>
            </a:p>
            <a:p>
              <a:pPr algn="just">
                <a:lnSpc>
                  <a:spcPts val="5675"/>
                </a:lnSpc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-A Jornada do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estudante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é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desenvolvida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no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ambiente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AVA-SESI.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38465" b="-38461"/>
              </a:stretch>
            </a:blipFill>
          </p:spPr>
        </p:sp>
      </p:grpSp>
      <p:grpSp>
        <p:nvGrpSpPr>
          <p:cNvPr id="19" name="Group 19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65902" b="-165900"/>
              </a:stretch>
            </a:blipFill>
          </p:spPr>
        </p:sp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6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sp>
        <p:nvSpPr>
          <p:cNvPr id="4" name="AutoShape 4"/>
          <p:cNvSpPr/>
          <p:nvPr/>
        </p:nvSpPr>
        <p:spPr>
          <a:xfrm flipV="1">
            <a:off x="1887523" y="3148957"/>
            <a:ext cx="16400477" cy="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AutoShape 5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6" name="Group 6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sp>
        <p:nvSpPr>
          <p:cNvPr id="12" name="AutoShape 12"/>
          <p:cNvSpPr/>
          <p:nvPr/>
        </p:nvSpPr>
        <p:spPr>
          <a:xfrm>
            <a:off x="0" y="6736143"/>
            <a:ext cx="17259300" cy="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3" name="AutoShape 13"/>
          <p:cNvSpPr/>
          <p:nvPr/>
        </p:nvSpPr>
        <p:spPr>
          <a:xfrm>
            <a:off x="3499104" y="3148957"/>
            <a:ext cx="0" cy="830763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14" name="AutoShape 14"/>
          <p:cNvSpPr/>
          <p:nvPr/>
        </p:nvSpPr>
        <p:spPr>
          <a:xfrm>
            <a:off x="7277076" y="3148957"/>
            <a:ext cx="0" cy="830763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15" name="AutoShape 15"/>
          <p:cNvSpPr/>
          <p:nvPr/>
        </p:nvSpPr>
        <p:spPr>
          <a:xfrm>
            <a:off x="11083622" y="3148957"/>
            <a:ext cx="0" cy="830763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16" name="AutoShape 16"/>
          <p:cNvSpPr/>
          <p:nvPr/>
        </p:nvSpPr>
        <p:spPr>
          <a:xfrm>
            <a:off x="14928269" y="3148957"/>
            <a:ext cx="0" cy="830763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17" name="AutoShape 17"/>
          <p:cNvSpPr/>
          <p:nvPr/>
        </p:nvSpPr>
        <p:spPr>
          <a:xfrm>
            <a:off x="2971085" y="6736143"/>
            <a:ext cx="0" cy="830763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18" name="AutoShape 18"/>
          <p:cNvSpPr/>
          <p:nvPr/>
        </p:nvSpPr>
        <p:spPr>
          <a:xfrm>
            <a:off x="7310782" y="6736143"/>
            <a:ext cx="0" cy="830763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19" name="AutoShape 19"/>
          <p:cNvSpPr/>
          <p:nvPr/>
        </p:nvSpPr>
        <p:spPr>
          <a:xfrm>
            <a:off x="11650479" y="6736143"/>
            <a:ext cx="0" cy="830763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20" name="AutoShape 20"/>
          <p:cNvSpPr/>
          <p:nvPr/>
        </p:nvSpPr>
        <p:spPr>
          <a:xfrm>
            <a:off x="16230600" y="6736143"/>
            <a:ext cx="0" cy="830763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oval" w="lg" len="lg"/>
          </a:ln>
        </p:spPr>
      </p:sp>
      <p:grpSp>
        <p:nvGrpSpPr>
          <p:cNvPr id="21" name="Group 21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CRONOGRAMA</a:t>
              </a:r>
            </a:p>
          </p:txBody>
        </p:sp>
      </p:grpSp>
      <p:sp>
        <p:nvSpPr>
          <p:cNvPr id="24" name="Freeform 24"/>
          <p:cNvSpPr/>
          <p:nvPr/>
        </p:nvSpPr>
        <p:spPr>
          <a:xfrm>
            <a:off x="15490683" y="6160857"/>
            <a:ext cx="1479835" cy="575286"/>
          </a:xfrm>
          <a:custGeom>
            <a:avLst/>
            <a:gdLst/>
            <a:ahLst/>
            <a:cxnLst/>
            <a:rect l="l" t="t" r="r" b="b"/>
            <a:pathLst>
              <a:path w="1479835" h="575286">
                <a:moveTo>
                  <a:pt x="0" y="0"/>
                </a:moveTo>
                <a:lnTo>
                  <a:pt x="1479834" y="0"/>
                </a:lnTo>
                <a:lnTo>
                  <a:pt x="1479834" y="575286"/>
                </a:lnTo>
                <a:lnTo>
                  <a:pt x="0" y="57528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25" name="Group 25"/>
          <p:cNvGrpSpPr/>
          <p:nvPr/>
        </p:nvGrpSpPr>
        <p:grpSpPr>
          <a:xfrm>
            <a:off x="1887523" y="4119308"/>
            <a:ext cx="3146962" cy="1273429"/>
            <a:chOff x="0" y="0"/>
            <a:chExt cx="4195949" cy="1697905"/>
          </a:xfrm>
        </p:grpSpPr>
        <p:sp>
          <p:nvSpPr>
            <p:cNvPr id="26" name="TextBox 26"/>
            <p:cNvSpPr txBox="1"/>
            <p:nvPr/>
          </p:nvSpPr>
          <p:spPr>
            <a:xfrm>
              <a:off x="0" y="-19050"/>
              <a:ext cx="4195949" cy="475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951"/>
                </a:lnSpc>
              </a:pPr>
              <a:r>
                <a:rPr lang="en-US" sz="2270" b="1" spc="113">
                  <a:solidFill>
                    <a:srgbClr val="000000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17/02 a 21/02</a:t>
              </a:r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603546"/>
              <a:ext cx="4195949" cy="10943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405"/>
                </a:lnSpc>
              </a:pPr>
              <a:r>
                <a:rPr lang="en-US" sz="2270" spc="68">
                  <a:solidFill>
                    <a:srgbClr val="000000"/>
                  </a:solidFill>
                  <a:latin typeface="Aileron"/>
                  <a:ea typeface="Aileron"/>
                  <a:cs typeface="Aileron"/>
                  <a:sym typeface="Aileron"/>
                </a:rPr>
                <a:t>Orientação Técnica para as escolas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5737301" y="4108830"/>
            <a:ext cx="3146962" cy="1647571"/>
            <a:chOff x="0" y="0"/>
            <a:chExt cx="4195949" cy="2196761"/>
          </a:xfrm>
        </p:grpSpPr>
        <p:sp>
          <p:nvSpPr>
            <p:cNvPr id="29" name="TextBox 29"/>
            <p:cNvSpPr txBox="1"/>
            <p:nvPr/>
          </p:nvSpPr>
          <p:spPr>
            <a:xfrm>
              <a:off x="0" y="-19050"/>
              <a:ext cx="4195949" cy="475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951"/>
                </a:lnSpc>
                <a:spcBef>
                  <a:spcPct val="0"/>
                </a:spcBef>
              </a:pPr>
              <a:r>
                <a:rPr lang="en-US" sz="2270" b="1" u="none" strike="noStrike" spc="113">
                  <a:solidFill>
                    <a:srgbClr val="000000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24/02 a 09/03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613071"/>
              <a:ext cx="4195949" cy="15836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99"/>
                </a:lnSpc>
              </a:pPr>
              <a:r>
                <a:rPr lang="en-US" sz="2199" spc="65">
                  <a:solidFill>
                    <a:srgbClr val="000000"/>
                  </a:solidFill>
                  <a:latin typeface="Aileron"/>
                  <a:ea typeface="Aileron"/>
                  <a:cs typeface="Aileron"/>
                  <a:sym typeface="Aileron"/>
                </a:rPr>
                <a:t>Chamada Pública de Matrícula (Inscrição e Transferência)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9254714" y="4119308"/>
            <a:ext cx="3657816" cy="2057146"/>
            <a:chOff x="0" y="0"/>
            <a:chExt cx="4877089" cy="2742861"/>
          </a:xfrm>
        </p:grpSpPr>
        <p:sp>
          <p:nvSpPr>
            <p:cNvPr id="32" name="TextBox 32"/>
            <p:cNvSpPr txBox="1"/>
            <p:nvPr/>
          </p:nvSpPr>
          <p:spPr>
            <a:xfrm>
              <a:off x="0" y="-19050"/>
              <a:ext cx="4877089" cy="475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951"/>
                </a:lnSpc>
                <a:spcBef>
                  <a:spcPct val="0"/>
                </a:spcBef>
              </a:pPr>
              <a:r>
                <a:rPr lang="en-US" sz="2270" b="1" u="none" strike="noStrike" spc="113">
                  <a:solidFill>
                    <a:srgbClr val="000000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10/03 a 18/03</a:t>
              </a:r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613071"/>
              <a:ext cx="4877089" cy="21297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99"/>
                </a:lnSpc>
              </a:pPr>
              <a:r>
                <a:rPr lang="en-US" sz="2199" spc="65">
                  <a:solidFill>
                    <a:srgbClr val="000000"/>
                  </a:solidFill>
                  <a:latin typeface="Aileron"/>
                  <a:ea typeface="Aileron"/>
                  <a:cs typeface="Aileron"/>
                  <a:sym typeface="Aileron"/>
                </a:rPr>
                <a:t>Validação das inscrições, coleta de classes e matrícula dos estudantes</a:t>
              </a:r>
            </a:p>
            <a:p>
              <a:pPr algn="ctr">
                <a:lnSpc>
                  <a:spcPts val="3299"/>
                </a:lnSpc>
              </a:pPr>
              <a:endParaRPr lang="en-US" sz="2199" spc="65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endParaRP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3350681" y="4119308"/>
            <a:ext cx="4216558" cy="2057146"/>
            <a:chOff x="0" y="0"/>
            <a:chExt cx="5622078" cy="2742861"/>
          </a:xfrm>
        </p:grpSpPr>
        <p:sp>
          <p:nvSpPr>
            <p:cNvPr id="35" name="TextBox 35"/>
            <p:cNvSpPr txBox="1"/>
            <p:nvPr/>
          </p:nvSpPr>
          <p:spPr>
            <a:xfrm>
              <a:off x="0" y="-19050"/>
              <a:ext cx="5622078" cy="475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951"/>
                </a:lnSpc>
                <a:spcBef>
                  <a:spcPct val="0"/>
                </a:spcBef>
              </a:pPr>
              <a:r>
                <a:rPr lang="en-US" sz="2270" b="1" u="none" strike="noStrike" spc="113">
                  <a:solidFill>
                    <a:srgbClr val="000000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19/02 a 24/03</a:t>
              </a:r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0" y="613071"/>
              <a:ext cx="5622078" cy="21297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99"/>
                </a:lnSpc>
              </a:pPr>
              <a:r>
                <a:rPr lang="en-US" sz="2199" spc="65">
                  <a:solidFill>
                    <a:srgbClr val="000000"/>
                  </a:solidFill>
                  <a:latin typeface="Aileron"/>
                  <a:ea typeface="Aileron"/>
                  <a:cs typeface="Aileron"/>
                  <a:sym typeface="Aileron"/>
                </a:rPr>
                <a:t>Homologação das Classes, vinculação da matriz curricular, geração do quadro aulas</a:t>
              </a:r>
            </a:p>
            <a:p>
              <a:pPr algn="ctr">
                <a:lnSpc>
                  <a:spcPts val="3299"/>
                </a:lnSpc>
              </a:pPr>
              <a:endParaRPr lang="en-US" sz="2199" spc="65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endParaRPr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1010559" y="7747881"/>
            <a:ext cx="3921051" cy="1702054"/>
            <a:chOff x="0" y="0"/>
            <a:chExt cx="5228068" cy="2269405"/>
          </a:xfrm>
        </p:grpSpPr>
        <p:sp>
          <p:nvSpPr>
            <p:cNvPr id="38" name="TextBox 38"/>
            <p:cNvSpPr txBox="1"/>
            <p:nvPr/>
          </p:nvSpPr>
          <p:spPr>
            <a:xfrm>
              <a:off x="0" y="-19050"/>
              <a:ext cx="5228068" cy="475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951"/>
                </a:lnSpc>
                <a:spcBef>
                  <a:spcPct val="0"/>
                </a:spcBef>
              </a:pPr>
              <a:r>
                <a:rPr lang="en-US" sz="2270" b="1" u="none" strike="noStrike" spc="113">
                  <a:solidFill>
                    <a:srgbClr val="000000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25/03 a 28/03</a:t>
              </a:r>
            </a:p>
          </p:txBody>
        </p:sp>
        <p:sp>
          <p:nvSpPr>
            <p:cNvPr id="39" name="TextBox 39"/>
            <p:cNvSpPr txBox="1"/>
            <p:nvPr/>
          </p:nvSpPr>
          <p:spPr>
            <a:xfrm>
              <a:off x="0" y="603546"/>
              <a:ext cx="5228068" cy="16658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405"/>
                </a:lnSpc>
              </a:pPr>
              <a:r>
                <a:rPr lang="en-US" sz="2270" spc="68">
                  <a:solidFill>
                    <a:srgbClr val="000000"/>
                  </a:solidFill>
                  <a:latin typeface="Aileron"/>
                  <a:ea typeface="Aileron"/>
                  <a:cs typeface="Aileron"/>
                  <a:sym typeface="Aileron"/>
                </a:rPr>
                <a:t>Migração dos dados SED &gt; SESI (classes e matrículas)</a:t>
              </a:r>
            </a:p>
            <a:p>
              <a:pPr algn="ctr">
                <a:lnSpc>
                  <a:spcPts val="3405"/>
                </a:lnSpc>
              </a:pPr>
              <a:endParaRPr lang="en-US" sz="2270" spc="68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endParaRPr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5737301" y="7747881"/>
            <a:ext cx="3146962" cy="828421"/>
            <a:chOff x="0" y="0"/>
            <a:chExt cx="4195949" cy="1104561"/>
          </a:xfrm>
        </p:grpSpPr>
        <p:sp>
          <p:nvSpPr>
            <p:cNvPr id="41" name="TextBox 41"/>
            <p:cNvSpPr txBox="1"/>
            <p:nvPr/>
          </p:nvSpPr>
          <p:spPr>
            <a:xfrm>
              <a:off x="0" y="-19050"/>
              <a:ext cx="4195949" cy="475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951"/>
                </a:lnSpc>
                <a:spcBef>
                  <a:spcPct val="0"/>
                </a:spcBef>
              </a:pPr>
              <a:r>
                <a:rPr lang="en-US" sz="2270" b="1" u="none" strike="noStrike" spc="113">
                  <a:solidFill>
                    <a:srgbClr val="000000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25/03 a 03/04</a:t>
              </a:r>
            </a:p>
          </p:txBody>
        </p:sp>
        <p:sp>
          <p:nvSpPr>
            <p:cNvPr id="42" name="TextBox 42"/>
            <p:cNvSpPr txBox="1"/>
            <p:nvPr/>
          </p:nvSpPr>
          <p:spPr>
            <a:xfrm>
              <a:off x="0" y="613071"/>
              <a:ext cx="4195949" cy="4914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99"/>
                </a:lnSpc>
              </a:pPr>
              <a:r>
                <a:rPr lang="en-US" sz="2199" spc="65">
                  <a:solidFill>
                    <a:srgbClr val="000000"/>
                  </a:solidFill>
                  <a:latin typeface="Aileron"/>
                  <a:ea typeface="Aileron"/>
                  <a:cs typeface="Aileron"/>
                  <a:sym typeface="Aileron"/>
                </a:rPr>
                <a:t>Atribuição de aulas</a:t>
              </a:r>
            </a:p>
          </p:txBody>
        </p:sp>
      </p:grpSp>
      <p:grpSp>
        <p:nvGrpSpPr>
          <p:cNvPr id="43" name="Group 43"/>
          <p:cNvGrpSpPr/>
          <p:nvPr/>
        </p:nvGrpSpPr>
        <p:grpSpPr>
          <a:xfrm>
            <a:off x="9781903" y="7733593"/>
            <a:ext cx="4027806" cy="1702761"/>
            <a:chOff x="0" y="-19050"/>
            <a:chExt cx="5370408" cy="2270347"/>
          </a:xfrm>
        </p:grpSpPr>
        <p:sp>
          <p:nvSpPr>
            <p:cNvPr id="44" name="TextBox 44"/>
            <p:cNvSpPr txBox="1"/>
            <p:nvPr/>
          </p:nvSpPr>
          <p:spPr>
            <a:xfrm>
              <a:off x="0" y="-19050"/>
              <a:ext cx="5370408" cy="475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951"/>
                </a:lnSpc>
                <a:spcBef>
                  <a:spcPct val="0"/>
                </a:spcBef>
              </a:pPr>
              <a:r>
                <a:rPr lang="en-US" sz="2270" b="1" u="none" strike="noStrike" spc="113">
                  <a:solidFill>
                    <a:srgbClr val="000000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04/04 a 08/04</a:t>
              </a:r>
            </a:p>
          </p:txBody>
        </p:sp>
        <p:sp>
          <p:nvSpPr>
            <p:cNvPr id="45" name="TextBox 45"/>
            <p:cNvSpPr txBox="1"/>
            <p:nvPr/>
          </p:nvSpPr>
          <p:spPr>
            <a:xfrm>
              <a:off x="0" y="613071"/>
              <a:ext cx="5370408" cy="163822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99"/>
                </a:lnSpc>
              </a:pPr>
              <a:r>
                <a:rPr lang="en-US" sz="2199" spc="65" dirty="0" err="1">
                  <a:solidFill>
                    <a:srgbClr val="000000"/>
                  </a:solidFill>
                  <a:latin typeface="Aileron"/>
                  <a:ea typeface="Aileron"/>
                  <a:cs typeface="Aileron"/>
                  <a:sym typeface="Aileron"/>
                </a:rPr>
                <a:t>Migração</a:t>
              </a:r>
              <a:r>
                <a:rPr lang="en-US" sz="2199" spc="65" dirty="0">
                  <a:solidFill>
                    <a:srgbClr val="000000"/>
                  </a:solidFill>
                  <a:latin typeface="Aileron"/>
                  <a:ea typeface="Aileron"/>
                  <a:cs typeface="Aileron"/>
                  <a:sym typeface="Aileron"/>
                </a:rPr>
                <a:t> dos dados SED &gt; SESI (</a:t>
              </a:r>
              <a:r>
                <a:rPr lang="en-US" sz="2199" spc="65" dirty="0" err="1">
                  <a:solidFill>
                    <a:srgbClr val="000000"/>
                  </a:solidFill>
                  <a:latin typeface="Aileron"/>
                  <a:ea typeface="Aileron"/>
                  <a:cs typeface="Aileron"/>
                  <a:sym typeface="Aileron"/>
                </a:rPr>
                <a:t>Professores</a:t>
              </a:r>
              <a:r>
                <a:rPr lang="en-US" sz="2199" spc="65" dirty="0">
                  <a:solidFill>
                    <a:srgbClr val="000000"/>
                  </a:solidFill>
                  <a:latin typeface="Aileron"/>
                  <a:ea typeface="Aileron"/>
                  <a:cs typeface="Aileron"/>
                  <a:sym typeface="Aileron"/>
                </a:rPr>
                <a:t>)</a:t>
              </a:r>
            </a:p>
            <a:p>
              <a:pPr algn="ctr">
                <a:lnSpc>
                  <a:spcPts val="3299"/>
                </a:lnSpc>
              </a:pPr>
              <a:endParaRPr lang="en-US" sz="2199" spc="65" dirty="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endParaRPr>
            </a:p>
          </p:txBody>
        </p:sp>
      </p:grpSp>
      <p:grpSp>
        <p:nvGrpSpPr>
          <p:cNvPr id="46" name="Group 46"/>
          <p:cNvGrpSpPr/>
          <p:nvPr/>
        </p:nvGrpSpPr>
        <p:grpSpPr>
          <a:xfrm>
            <a:off x="15087903" y="7747881"/>
            <a:ext cx="2285395" cy="828421"/>
            <a:chOff x="0" y="0"/>
            <a:chExt cx="3047193" cy="1104561"/>
          </a:xfrm>
        </p:grpSpPr>
        <p:sp>
          <p:nvSpPr>
            <p:cNvPr id="47" name="TextBox 47"/>
            <p:cNvSpPr txBox="1"/>
            <p:nvPr/>
          </p:nvSpPr>
          <p:spPr>
            <a:xfrm>
              <a:off x="0" y="-19050"/>
              <a:ext cx="3047193" cy="475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951"/>
                </a:lnSpc>
                <a:spcBef>
                  <a:spcPct val="0"/>
                </a:spcBef>
              </a:pPr>
              <a:r>
                <a:rPr lang="en-US" sz="2270" b="1" u="none" strike="noStrike" spc="113">
                  <a:solidFill>
                    <a:srgbClr val="000000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16/04</a:t>
              </a:r>
            </a:p>
          </p:txBody>
        </p:sp>
        <p:sp>
          <p:nvSpPr>
            <p:cNvPr id="48" name="TextBox 48"/>
            <p:cNvSpPr txBox="1"/>
            <p:nvPr/>
          </p:nvSpPr>
          <p:spPr>
            <a:xfrm>
              <a:off x="0" y="613071"/>
              <a:ext cx="3047193" cy="4914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99"/>
                </a:lnSpc>
              </a:pPr>
              <a:r>
                <a:rPr lang="en-US" sz="2199" spc="65">
                  <a:solidFill>
                    <a:srgbClr val="000000"/>
                  </a:solidFill>
                  <a:latin typeface="Aileron"/>
                  <a:ea typeface="Aileron"/>
                  <a:cs typeface="Aileron"/>
                  <a:sym typeface="Aileron"/>
                </a:rPr>
                <a:t>Início das aulas</a:t>
              </a:r>
            </a:p>
          </p:txBody>
        </p:sp>
      </p:grpSp>
      <p:sp>
        <p:nvSpPr>
          <p:cNvPr id="49" name="TextBox 49"/>
          <p:cNvSpPr txBox="1"/>
          <p:nvPr/>
        </p:nvSpPr>
        <p:spPr>
          <a:xfrm>
            <a:off x="3138934" y="2467657"/>
            <a:ext cx="720340" cy="437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405"/>
              </a:lnSpc>
              <a:spcBef>
                <a:spcPct val="0"/>
              </a:spcBef>
            </a:pPr>
            <a:r>
              <a:rPr lang="en-US" sz="2270" b="1" spc="68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DE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6431157" y="2467657"/>
            <a:ext cx="1861845" cy="437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405"/>
              </a:lnSpc>
              <a:spcBef>
                <a:spcPct val="0"/>
              </a:spcBef>
            </a:pPr>
            <a:r>
              <a:rPr lang="en-US" sz="2270" b="1" spc="68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CEMAT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10354122" y="2467657"/>
            <a:ext cx="1861845" cy="437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405"/>
              </a:lnSpc>
              <a:spcBef>
                <a:spcPct val="0"/>
              </a:spcBef>
            </a:pPr>
            <a:r>
              <a:rPr lang="en-US" sz="2270" b="1" spc="68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UE / DE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14156980" y="2467657"/>
            <a:ext cx="1861845" cy="437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405"/>
              </a:lnSpc>
              <a:spcBef>
                <a:spcPct val="0"/>
              </a:spcBef>
            </a:pPr>
            <a:r>
              <a:rPr lang="en-US" sz="2270" b="1" spc="68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CEDEP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1629267" y="5982715"/>
            <a:ext cx="3019333" cy="437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405"/>
              </a:lnSpc>
              <a:spcBef>
                <a:spcPct val="0"/>
              </a:spcBef>
            </a:pPr>
            <a:r>
              <a:rPr lang="en-US" sz="2270" b="1" spc="68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CPLIS / SESI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10354122" y="5982715"/>
            <a:ext cx="3019333" cy="437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405"/>
              </a:lnSpc>
              <a:spcBef>
                <a:spcPct val="0"/>
              </a:spcBef>
            </a:pPr>
            <a:r>
              <a:rPr lang="en-US" sz="2270" b="1" spc="68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CPLIS / SESI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6586583" y="5982715"/>
            <a:ext cx="3019333" cy="437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405"/>
              </a:lnSpc>
              <a:spcBef>
                <a:spcPct val="0"/>
              </a:spcBef>
            </a:pPr>
            <a:r>
              <a:rPr lang="en-US" sz="2270" b="1" spc="68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CGRH</a:t>
            </a:r>
          </a:p>
        </p:txBody>
      </p:sp>
      <p:grpSp>
        <p:nvGrpSpPr>
          <p:cNvPr id="56" name="Group 56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57" name="Freeform 57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38465" b="-38461"/>
              </a:stretch>
            </a:blipFill>
          </p:spPr>
        </p:sp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ESCOLHA DOS POLOS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07425" y="2419632"/>
            <a:ext cx="16996774" cy="1458918"/>
            <a:chOff x="0" y="0"/>
            <a:chExt cx="21804680" cy="187160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1804680" cy="1871604"/>
            </a:xfrm>
            <a:custGeom>
              <a:avLst/>
              <a:gdLst/>
              <a:ahLst/>
              <a:cxnLst/>
              <a:rect l="l" t="t" r="r" b="b"/>
              <a:pathLst>
                <a:path w="21804680" h="1871604">
                  <a:moveTo>
                    <a:pt x="0" y="0"/>
                  </a:moveTo>
                  <a:lnTo>
                    <a:pt x="21804680" y="0"/>
                  </a:lnTo>
                  <a:lnTo>
                    <a:pt x="21804680" y="1871604"/>
                  </a:lnTo>
                  <a:lnTo>
                    <a:pt x="0" y="187160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04775"/>
              <a:ext cx="21804680" cy="197637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just">
                <a:lnSpc>
                  <a:spcPts val="3541"/>
                </a:lnSpc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seleção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das escolas polo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foi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coordenada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pelas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Diretorias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Ensino com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apoio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uma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campanha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comunicação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da Secretaria de Educação. </a:t>
              </a:r>
            </a:p>
            <a:p>
              <a:pPr algn="just">
                <a:lnSpc>
                  <a:spcPts val="3541"/>
                </a:lnSpc>
              </a:pPr>
              <a:endParaRPr lang="en-US" sz="227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15" name="AutoShape 15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6" name="Group 16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887549" y="4247183"/>
            <a:ext cx="4827452" cy="28226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just">
              <a:lnSpc>
                <a:spcPts val="5675"/>
              </a:lnSpc>
            </a:pPr>
            <a:r>
              <a:rPr lang="en-US" sz="2270" b="1" u="none" strike="noStrike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REQUISITOS:</a:t>
            </a:r>
          </a:p>
          <a:p>
            <a:pPr marL="0" lvl="0" indent="0" algn="just">
              <a:lnSpc>
                <a:spcPts val="5675"/>
              </a:lnSpc>
            </a:pP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•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Disponibilidade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de no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mínimo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4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salas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de aula;</a:t>
            </a:r>
          </a:p>
          <a:p>
            <a:pPr marL="0" lvl="0" indent="0" algn="just">
              <a:lnSpc>
                <a:spcPts val="5675"/>
              </a:lnSpc>
            </a:pP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•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Período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noturno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8041394" y="4247183"/>
            <a:ext cx="9658457" cy="4284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675"/>
              </a:lnSpc>
            </a:pPr>
            <a:r>
              <a:rPr lang="en-US" sz="2270" b="1" u="none" strike="noStrike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ETAPAS</a:t>
            </a:r>
          </a:p>
          <a:p>
            <a:pPr algn="just">
              <a:lnSpc>
                <a:spcPts val="5675"/>
              </a:lnSpc>
            </a:pP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•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Divulgação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do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projeto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piloto</a:t>
            </a:r>
            <a:endParaRPr lang="en-US" sz="2270" u="none" strike="noStrike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just">
              <a:lnSpc>
                <a:spcPts val="5675"/>
              </a:lnSpc>
            </a:pP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•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Indicação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das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unidades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escolares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pelas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Diretorias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de Ensino</a:t>
            </a:r>
          </a:p>
          <a:p>
            <a:pPr algn="just">
              <a:lnSpc>
                <a:spcPts val="5675"/>
              </a:lnSpc>
            </a:pP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•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Estudo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de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viabilidade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pelo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Órgão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Central (CEDEP)</a:t>
            </a:r>
          </a:p>
          <a:p>
            <a:pPr algn="just">
              <a:lnSpc>
                <a:spcPts val="5675"/>
              </a:lnSpc>
            </a:pP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•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Análise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de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procedência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(</a:t>
            </a:r>
            <a:r>
              <a:rPr lang="en-US" sz="227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avorável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ou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desfavorável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)</a:t>
            </a:r>
          </a:p>
          <a:p>
            <a:pPr algn="just">
              <a:lnSpc>
                <a:spcPts val="5675"/>
              </a:lnSpc>
            </a:pP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•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Divulgação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dos </a:t>
            </a:r>
            <a:r>
              <a:rPr lang="en-US" sz="227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esultados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às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70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Diretorias</a:t>
            </a:r>
            <a:r>
              <a:rPr lang="en-US" sz="2270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de Ensino.</a:t>
            </a:r>
          </a:p>
        </p:txBody>
      </p:sp>
      <p:grpSp>
        <p:nvGrpSpPr>
          <p:cNvPr id="21" name="Group 21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POLOS</a:t>
              </a: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526475" y="2231594"/>
            <a:ext cx="14227421" cy="437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405"/>
              </a:lnSpc>
              <a:spcBef>
                <a:spcPct val="0"/>
              </a:spcBef>
            </a:pPr>
            <a:r>
              <a:rPr lang="en-US" sz="2270" spc="68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Considerando os pontos citados anteriormente, foram selecionados 21 polos para a ação: </a:t>
            </a:r>
          </a:p>
        </p:txBody>
      </p:sp>
      <p:sp>
        <p:nvSpPr>
          <p:cNvPr id="18" name="AutoShape 18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9" name="Group 19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pic>
        <p:nvPicPr>
          <p:cNvPr id="26" name="Imagem 25">
            <a:extLst>
              <a:ext uri="{FF2B5EF4-FFF2-40B4-BE49-F238E27FC236}">
                <a16:creationId xmlns:a16="http://schemas.microsoft.com/office/drawing/2014/main" id="{928320AC-D34F-4D26-82D3-989BEFD134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9800" y="4034749"/>
            <a:ext cx="13076198" cy="299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DOCUMENTOS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07425" y="1999581"/>
            <a:ext cx="17192426" cy="6713239"/>
            <a:chOff x="0" y="0"/>
            <a:chExt cx="22923235" cy="895098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2923235" cy="8950985"/>
            </a:xfrm>
            <a:custGeom>
              <a:avLst/>
              <a:gdLst/>
              <a:ahLst/>
              <a:cxnLst/>
              <a:rect l="l" t="t" r="r" b="b"/>
              <a:pathLst>
                <a:path w="22923235" h="8950985">
                  <a:moveTo>
                    <a:pt x="0" y="0"/>
                  </a:moveTo>
                  <a:lnTo>
                    <a:pt x="22923235" y="0"/>
                  </a:lnTo>
                  <a:lnTo>
                    <a:pt x="22923235" y="8950985"/>
                  </a:lnTo>
                  <a:lnTo>
                    <a:pt x="0" y="895098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61925"/>
              <a:ext cx="22923235" cy="911291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just">
                <a:lnSpc>
                  <a:spcPts val="4154"/>
                </a:lnSpc>
              </a:pPr>
              <a:r>
                <a:rPr lang="en-US" sz="2270" spc="-88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Os </a:t>
              </a:r>
              <a:r>
                <a:rPr lang="en-US" sz="2270" spc="-88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documentos</a:t>
              </a:r>
              <a:r>
                <a:rPr lang="en-US" sz="2270" spc="-88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b="1" u="sng" spc="-88" dirty="0" err="1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obrigatórios</a:t>
              </a:r>
              <a:r>
                <a:rPr lang="en-US" sz="2270" b="1" u="sng" spc="-88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 </a:t>
              </a:r>
              <a:r>
                <a:rPr lang="en-US" sz="2270" spc="-88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para </a:t>
              </a:r>
              <a:r>
                <a:rPr lang="en-US" sz="2270" spc="-88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realizar</a:t>
              </a:r>
              <a:r>
                <a:rPr lang="en-US" sz="2270" spc="-88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 </a:t>
              </a:r>
              <a:r>
                <a:rPr lang="en-US" sz="2270" spc="-88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inscrição</a:t>
              </a:r>
              <a:r>
                <a:rPr lang="en-US" sz="2270" spc="-88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para a </a:t>
              </a:r>
              <a:r>
                <a:rPr lang="en-US" sz="2270" spc="-88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modalidade</a:t>
              </a:r>
              <a:r>
                <a:rPr lang="en-US" sz="2270" spc="-88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EJA </a:t>
              </a:r>
              <a:r>
                <a:rPr lang="en-US" sz="2270" spc="-88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EaD</a:t>
              </a:r>
              <a:r>
                <a:rPr lang="en-US" sz="2270" spc="-88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88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serão</a:t>
              </a:r>
              <a:r>
                <a:rPr lang="en-US" sz="2270" spc="-88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: </a:t>
              </a:r>
            </a:p>
            <a:p>
              <a:pPr algn="just">
                <a:lnSpc>
                  <a:spcPts val="4154"/>
                </a:lnSpc>
              </a:pPr>
              <a:endParaRPr lang="en-US" sz="2270" spc="-88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algn="just">
                <a:lnSpc>
                  <a:spcPts val="4154"/>
                </a:lnSpc>
              </a:pPr>
              <a:endParaRPr lang="en-US" sz="2270" spc="-88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algn="just">
                <a:lnSpc>
                  <a:spcPts val="4154"/>
                </a:lnSpc>
              </a:pPr>
              <a:endParaRPr lang="en-US" sz="2270" spc="-88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algn="just">
                <a:lnSpc>
                  <a:spcPts val="4154"/>
                </a:lnSpc>
              </a:pPr>
              <a:endParaRPr lang="en-US" sz="2270" spc="-88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algn="just">
                <a:lnSpc>
                  <a:spcPts val="4154"/>
                </a:lnSpc>
              </a:pPr>
              <a:endParaRPr lang="en-US" sz="2270" spc="-88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algn="just">
                <a:lnSpc>
                  <a:spcPts val="4154"/>
                </a:lnSpc>
              </a:pPr>
              <a:endParaRPr lang="en-US" sz="2270" spc="-88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algn="just">
                <a:lnSpc>
                  <a:spcPts val="4154"/>
                </a:lnSpc>
              </a:pPr>
              <a:endParaRPr lang="en-US" sz="2270" spc="-88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algn="just">
                <a:lnSpc>
                  <a:spcPts val="4154"/>
                </a:lnSpc>
              </a:pPr>
              <a:r>
                <a:rPr lang="en-US" sz="2270" b="1" spc="-90" dirty="0" err="1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Lembrando</a:t>
              </a:r>
              <a:r>
                <a:rPr lang="en-US" sz="2270" b="1" spc="-90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: 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 nova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modalidade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EJA é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ofertada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apenas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para os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tipos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ensino EJA ENSINO MÉDIO,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condicionado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ao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corte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etário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18 anos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completos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no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ato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da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matrícula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</a:p>
            <a:p>
              <a:pPr marL="518941" lvl="2" indent="-172980" algn="just">
                <a:lnSpc>
                  <a:spcPts val="4154"/>
                </a:lnSpc>
              </a:pPr>
              <a:endParaRPr lang="en-US" sz="2270" spc="-9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15" name="Freeform 15"/>
          <p:cNvSpPr/>
          <p:nvPr/>
        </p:nvSpPr>
        <p:spPr>
          <a:xfrm>
            <a:off x="507425" y="7726023"/>
            <a:ext cx="2417794" cy="1532277"/>
          </a:xfrm>
          <a:custGeom>
            <a:avLst/>
            <a:gdLst/>
            <a:ahLst/>
            <a:cxnLst/>
            <a:rect l="l" t="t" r="r" b="b"/>
            <a:pathLst>
              <a:path w="2417794" h="1532277">
                <a:moveTo>
                  <a:pt x="0" y="0"/>
                </a:moveTo>
                <a:lnTo>
                  <a:pt x="2417794" y="0"/>
                </a:lnTo>
                <a:lnTo>
                  <a:pt x="2417794" y="1532277"/>
                </a:lnTo>
                <a:lnTo>
                  <a:pt x="0" y="153227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6" name="AutoShape 16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7" name="Group 17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1522697" y="3460208"/>
            <a:ext cx="3376828" cy="1452036"/>
          </a:xfrm>
          <a:custGeom>
            <a:avLst/>
            <a:gdLst/>
            <a:ahLst/>
            <a:cxnLst/>
            <a:rect l="l" t="t" r="r" b="b"/>
            <a:pathLst>
              <a:path w="3376828" h="1452036">
                <a:moveTo>
                  <a:pt x="0" y="0"/>
                </a:moveTo>
                <a:lnTo>
                  <a:pt x="3376828" y="0"/>
                </a:lnTo>
                <a:lnTo>
                  <a:pt x="3376828" y="1452037"/>
                </a:lnTo>
                <a:lnTo>
                  <a:pt x="0" y="145203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1522697" y="3694357"/>
            <a:ext cx="3125478" cy="6981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782"/>
              </a:lnSpc>
              <a:spcBef>
                <a:spcPct val="0"/>
              </a:spcBef>
            </a:pPr>
            <a:r>
              <a:rPr lang="en-US" sz="1987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Documento com Foto (RG ou RNE)</a:t>
            </a:r>
          </a:p>
        </p:txBody>
      </p:sp>
      <p:sp>
        <p:nvSpPr>
          <p:cNvPr id="22" name="Freeform 22"/>
          <p:cNvSpPr/>
          <p:nvPr/>
        </p:nvSpPr>
        <p:spPr>
          <a:xfrm>
            <a:off x="6033244" y="3460208"/>
            <a:ext cx="3388262" cy="1456953"/>
          </a:xfrm>
          <a:custGeom>
            <a:avLst/>
            <a:gdLst/>
            <a:ahLst/>
            <a:cxnLst/>
            <a:rect l="l" t="t" r="r" b="b"/>
            <a:pathLst>
              <a:path w="3388262" h="1456953">
                <a:moveTo>
                  <a:pt x="0" y="0"/>
                </a:moveTo>
                <a:lnTo>
                  <a:pt x="3388262" y="0"/>
                </a:lnTo>
                <a:lnTo>
                  <a:pt x="3388262" y="1456953"/>
                </a:lnTo>
                <a:lnTo>
                  <a:pt x="0" y="145695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0554981" y="3455359"/>
            <a:ext cx="3388105" cy="1456885"/>
          </a:xfrm>
          <a:custGeom>
            <a:avLst/>
            <a:gdLst/>
            <a:ahLst/>
            <a:cxnLst/>
            <a:rect l="l" t="t" r="r" b="b"/>
            <a:pathLst>
              <a:path w="3388105" h="1456885">
                <a:moveTo>
                  <a:pt x="0" y="0"/>
                </a:moveTo>
                <a:lnTo>
                  <a:pt x="3388105" y="0"/>
                </a:lnTo>
                <a:lnTo>
                  <a:pt x="3388105" y="1456886"/>
                </a:lnTo>
                <a:lnTo>
                  <a:pt x="0" y="145688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6380386" y="3636525"/>
            <a:ext cx="2500867" cy="10590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792"/>
              </a:lnSpc>
              <a:spcBef>
                <a:spcPct val="0"/>
              </a:spcBef>
            </a:pPr>
            <a:r>
              <a:rPr lang="en-US" sz="1994" b="1" dirty="0" err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Histórico</a:t>
            </a:r>
            <a:r>
              <a:rPr lang="en-US" sz="1994" b="1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1994" b="1" dirty="0" err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ou</a:t>
            </a:r>
            <a:r>
              <a:rPr lang="en-US" sz="1994" b="1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1994" b="1" dirty="0" err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Comprovante</a:t>
            </a:r>
            <a:r>
              <a:rPr lang="en-US" sz="1994" b="1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 de </a:t>
            </a:r>
            <a:r>
              <a:rPr lang="en-US" sz="1994" b="1" dirty="0" err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escolaridade</a:t>
            </a:r>
            <a:endParaRPr lang="en-US" sz="1994" b="1" dirty="0">
              <a:solidFill>
                <a:srgbClr val="000000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0554981" y="3849866"/>
            <a:ext cx="3178146" cy="3537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792"/>
              </a:lnSpc>
              <a:spcBef>
                <a:spcPct val="0"/>
              </a:spcBef>
            </a:pPr>
            <a:r>
              <a:rPr lang="en-US" sz="1994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E-mail válido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1485745"/>
            <a:chOff x="0" y="0"/>
            <a:chExt cx="15141819" cy="1980994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980994"/>
            </a:xfrm>
            <a:custGeom>
              <a:avLst/>
              <a:gdLst/>
              <a:ahLst/>
              <a:cxnLst/>
              <a:rect l="l" t="t" r="r" b="b"/>
              <a:pathLst>
                <a:path w="15141818" h="1980994">
                  <a:moveTo>
                    <a:pt x="0" y="0"/>
                  </a:moveTo>
                  <a:lnTo>
                    <a:pt x="15141818" y="0"/>
                  </a:lnTo>
                  <a:lnTo>
                    <a:pt x="15141818" y="1980994"/>
                  </a:lnTo>
                  <a:lnTo>
                    <a:pt x="0" y="19809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-161925"/>
              <a:ext cx="15141819" cy="214291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5899"/>
                </a:lnSpc>
              </a:pPr>
              <a:r>
                <a:rPr lang="en-US" sz="3664" b="1" spc="-142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CHAMADA PÚBLICA DE MATRÍCULA </a:t>
              </a:r>
            </a:p>
            <a:p>
              <a:pPr marL="0" lvl="0" indent="0" algn="l">
                <a:lnSpc>
                  <a:spcPts val="5899"/>
                </a:lnSpc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INSCRIÇÕES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07425" y="4033082"/>
            <a:ext cx="11520641" cy="986044"/>
            <a:chOff x="0" y="0"/>
            <a:chExt cx="15360855" cy="131472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360855" cy="1314726"/>
            </a:xfrm>
            <a:custGeom>
              <a:avLst/>
              <a:gdLst/>
              <a:ahLst/>
              <a:cxnLst/>
              <a:rect l="l" t="t" r="r" b="b"/>
              <a:pathLst>
                <a:path w="15360855" h="1314726">
                  <a:moveTo>
                    <a:pt x="0" y="0"/>
                  </a:moveTo>
                  <a:lnTo>
                    <a:pt x="15360855" y="0"/>
                  </a:lnTo>
                  <a:lnTo>
                    <a:pt x="15360855" y="1314726"/>
                  </a:lnTo>
                  <a:lnTo>
                    <a:pt x="0" y="131472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66675"/>
              <a:ext cx="15360855" cy="13814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77"/>
                </a:lnSpc>
              </a:pP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As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formas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inscrição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disponíveis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para esse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público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serão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: 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549960" y="2661338"/>
            <a:ext cx="16596361" cy="962169"/>
            <a:chOff x="0" y="0"/>
            <a:chExt cx="22128481" cy="1282892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2128480" cy="1282893"/>
            </a:xfrm>
            <a:custGeom>
              <a:avLst/>
              <a:gdLst/>
              <a:ahLst/>
              <a:cxnLst/>
              <a:rect l="l" t="t" r="r" b="b"/>
              <a:pathLst>
                <a:path w="22128480" h="1282893">
                  <a:moveTo>
                    <a:pt x="0" y="0"/>
                  </a:moveTo>
                  <a:lnTo>
                    <a:pt x="22128480" y="0"/>
                  </a:lnTo>
                  <a:lnTo>
                    <a:pt x="22128480" y="1282893"/>
                  </a:lnTo>
                  <a:lnTo>
                    <a:pt x="0" y="128289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66675"/>
              <a:ext cx="22128481" cy="134956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just">
                <a:lnSpc>
                  <a:spcPts val="3177"/>
                </a:lnSpc>
              </a:pP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As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inscrições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poderão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ser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realizadas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on-line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ou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presencialmente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em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qualquer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escola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pública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(municipal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ou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estadual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),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conforme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pc="-9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estabelece</a:t>
              </a:r>
              <a:r>
                <a:rPr lang="en-US" sz="2270" spc="-9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 Resolução SEDUC nº55/2024.</a:t>
              </a:r>
            </a:p>
          </p:txBody>
        </p:sp>
      </p:grpSp>
      <p:sp>
        <p:nvSpPr>
          <p:cNvPr id="18" name="AutoShape 18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9" name="Group 19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602079" y="6555721"/>
            <a:ext cx="2853918" cy="2641063"/>
          </a:xfrm>
          <a:custGeom>
            <a:avLst/>
            <a:gdLst/>
            <a:ahLst/>
            <a:cxnLst/>
            <a:rect l="l" t="t" r="r" b="b"/>
            <a:pathLst>
              <a:path w="2853918" h="2641063">
                <a:moveTo>
                  <a:pt x="0" y="0"/>
                </a:moveTo>
                <a:lnTo>
                  <a:pt x="2853917" y="0"/>
                </a:lnTo>
                <a:lnTo>
                  <a:pt x="2853917" y="2641063"/>
                </a:lnTo>
                <a:lnTo>
                  <a:pt x="0" y="264106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7568732" y="5392081"/>
            <a:ext cx="3907475" cy="1680214"/>
          </a:xfrm>
          <a:custGeom>
            <a:avLst/>
            <a:gdLst/>
            <a:ahLst/>
            <a:cxnLst/>
            <a:rect l="l" t="t" r="r" b="b"/>
            <a:pathLst>
              <a:path w="3907475" h="1680214">
                <a:moveTo>
                  <a:pt x="0" y="0"/>
                </a:moveTo>
                <a:lnTo>
                  <a:pt x="3907476" y="0"/>
                </a:lnTo>
                <a:lnTo>
                  <a:pt x="3907476" y="1680215"/>
                </a:lnTo>
                <a:lnTo>
                  <a:pt x="0" y="168021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7568732" y="5492175"/>
            <a:ext cx="3616627" cy="12111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220"/>
              </a:lnSpc>
              <a:spcBef>
                <a:spcPct val="0"/>
              </a:spcBef>
            </a:pPr>
            <a:r>
              <a:rPr lang="en-US" sz="2300" b="1" dirty="0" err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Pré-Inscrição</a:t>
            </a:r>
            <a:r>
              <a:rPr lang="en-US" sz="2300" b="1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 On-line </a:t>
            </a:r>
            <a:r>
              <a:rPr lang="en-US" sz="2300" b="1" dirty="0">
                <a:solidFill>
                  <a:srgbClr val="0000FF"/>
                </a:solidFill>
                <a:latin typeface="Poppins Bold"/>
                <a:ea typeface="Poppins Bold"/>
                <a:cs typeface="Poppins Bold"/>
                <a:sym typeface="Poppins Bold"/>
              </a:rPr>
              <a:t>"</a:t>
            </a:r>
            <a:r>
              <a:rPr lang="en-US" sz="2300" b="1" u="sng" dirty="0" err="1">
                <a:solidFill>
                  <a:srgbClr val="0000FF"/>
                </a:solidFill>
                <a:latin typeface="Poppins Bold"/>
                <a:ea typeface="Poppins Bold"/>
                <a:cs typeface="Poppins Bold"/>
                <a:sym typeface="Poppins Bold"/>
                <a:hlinkClick r:id="rId11" tooltip="https://sed.educacao.sp.gov.br/NCA/PreInscricaoOnline/login"/>
              </a:rPr>
              <a:t>Inscrição</a:t>
            </a:r>
            <a:r>
              <a:rPr lang="en-US" sz="2300" b="1" u="sng" dirty="0">
                <a:solidFill>
                  <a:srgbClr val="0000FF"/>
                </a:solidFill>
                <a:latin typeface="Poppins Bold"/>
                <a:ea typeface="Poppins Bold"/>
                <a:cs typeface="Poppins Bold"/>
                <a:sym typeface="Poppins Bold"/>
                <a:hlinkClick r:id="rId11" tooltip="https://sed.educacao.sp.gov.br/NCA/PreInscricaoOnline/login"/>
              </a:rPr>
              <a:t> para a Rede Pública</a:t>
            </a:r>
            <a:r>
              <a:rPr lang="en-US" sz="2300" b="1" dirty="0">
                <a:solidFill>
                  <a:srgbClr val="0000FF"/>
                </a:solidFill>
                <a:latin typeface="Poppins Bold"/>
                <a:ea typeface="Poppins Bold"/>
                <a:cs typeface="Poppins Bold"/>
                <a:sym typeface="Poppins Bold"/>
              </a:rPr>
              <a:t>"</a:t>
            </a:r>
          </a:p>
        </p:txBody>
      </p:sp>
      <p:sp>
        <p:nvSpPr>
          <p:cNvPr id="25" name="Freeform 25"/>
          <p:cNvSpPr/>
          <p:nvPr/>
        </p:nvSpPr>
        <p:spPr>
          <a:xfrm>
            <a:off x="5242310" y="7578086"/>
            <a:ext cx="3907475" cy="1680214"/>
          </a:xfrm>
          <a:custGeom>
            <a:avLst/>
            <a:gdLst/>
            <a:ahLst/>
            <a:cxnLst/>
            <a:rect l="l" t="t" r="r" b="b"/>
            <a:pathLst>
              <a:path w="3907475" h="1680214">
                <a:moveTo>
                  <a:pt x="0" y="0"/>
                </a:moveTo>
                <a:lnTo>
                  <a:pt x="3907476" y="0"/>
                </a:lnTo>
                <a:lnTo>
                  <a:pt x="3907476" y="1680214"/>
                </a:lnTo>
                <a:lnTo>
                  <a:pt x="0" y="16802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0035611" y="7578086"/>
            <a:ext cx="3907475" cy="1680214"/>
          </a:xfrm>
          <a:custGeom>
            <a:avLst/>
            <a:gdLst/>
            <a:ahLst/>
            <a:cxnLst/>
            <a:rect l="l" t="t" r="r" b="b"/>
            <a:pathLst>
              <a:path w="3907475" h="1680214">
                <a:moveTo>
                  <a:pt x="0" y="0"/>
                </a:moveTo>
                <a:lnTo>
                  <a:pt x="3907475" y="0"/>
                </a:lnTo>
                <a:lnTo>
                  <a:pt x="3907475" y="1680214"/>
                </a:lnTo>
                <a:lnTo>
                  <a:pt x="0" y="16802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7" name="TextBox 27"/>
          <p:cNvSpPr txBox="1"/>
          <p:nvPr/>
        </p:nvSpPr>
        <p:spPr>
          <a:xfrm>
            <a:off x="5753999" y="7879930"/>
            <a:ext cx="2884097" cy="798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220"/>
              </a:lnSpc>
              <a:spcBef>
                <a:spcPct val="0"/>
              </a:spcBef>
            </a:pPr>
            <a:r>
              <a:rPr lang="en-US" sz="2300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Inscrição de Aluno Fora da Rede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0035611" y="7679260"/>
            <a:ext cx="3665331" cy="12001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220"/>
              </a:lnSpc>
              <a:spcBef>
                <a:spcPct val="0"/>
              </a:spcBef>
            </a:pPr>
            <a:r>
              <a:rPr lang="en-US" sz="2300" b="1" u="none" strike="noStrike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Inscrição de Transferência</a:t>
            </a:r>
          </a:p>
          <a:p>
            <a:pPr marL="0" lvl="0" indent="0" algn="ctr">
              <a:lnSpc>
                <a:spcPts val="3220"/>
              </a:lnSpc>
              <a:spcBef>
                <a:spcPct val="0"/>
              </a:spcBef>
            </a:pPr>
            <a:r>
              <a:rPr lang="en-US" sz="2300" b="1" u="none" strike="noStrike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por Intenção</a:t>
            </a:r>
          </a:p>
        </p:txBody>
      </p:sp>
      <p:grpSp>
        <p:nvGrpSpPr>
          <p:cNvPr id="29" name="Group 29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900603"/>
            <a:chOff x="0" y="0"/>
            <a:chExt cx="15141819" cy="1200804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200804"/>
            </a:xfrm>
            <a:custGeom>
              <a:avLst/>
              <a:gdLst/>
              <a:ahLst/>
              <a:cxnLst/>
              <a:rect l="l" t="t" r="r" b="b"/>
              <a:pathLst>
                <a:path w="15141818" h="1200804">
                  <a:moveTo>
                    <a:pt x="0" y="0"/>
                  </a:moveTo>
                  <a:lnTo>
                    <a:pt x="15141818" y="0"/>
                  </a:lnTo>
                  <a:lnTo>
                    <a:pt x="15141818" y="1200804"/>
                  </a:lnTo>
                  <a:lnTo>
                    <a:pt x="0" y="120080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57150"/>
              <a:ext cx="15141819" cy="114365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PRÉ INSCRIÇÃO ON-LINE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07425" y="2000751"/>
            <a:ext cx="16638895" cy="3142749"/>
            <a:chOff x="0" y="0"/>
            <a:chExt cx="22185194" cy="4190331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2185195" cy="4190331"/>
            </a:xfrm>
            <a:custGeom>
              <a:avLst/>
              <a:gdLst/>
              <a:ahLst/>
              <a:cxnLst/>
              <a:rect l="l" t="t" r="r" b="b"/>
              <a:pathLst>
                <a:path w="22185195" h="4190331">
                  <a:moveTo>
                    <a:pt x="0" y="0"/>
                  </a:moveTo>
                  <a:lnTo>
                    <a:pt x="22185195" y="0"/>
                  </a:lnTo>
                  <a:lnTo>
                    <a:pt x="22185195" y="4190331"/>
                  </a:lnTo>
                  <a:lnTo>
                    <a:pt x="0" y="419033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80975"/>
              <a:ext cx="22185194" cy="437130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just">
                <a:lnSpc>
                  <a:spcPts val="4039"/>
                </a:lnSpc>
              </a:pP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Pré-Inscrição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On-line é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realizada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pelo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candidato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na Secretaria Escolar Digital – SED (módulo "</a:t>
              </a:r>
              <a:r>
                <a:rPr lang="en-US" sz="1989" u="sng" spc="-79" dirty="0" err="1">
                  <a:solidFill>
                    <a:srgbClr val="0000FF"/>
                  </a:solidFill>
                  <a:latin typeface="Poppins"/>
                  <a:ea typeface="Poppins"/>
                  <a:cs typeface="Poppins"/>
                  <a:sym typeface="Poppins"/>
                  <a:hlinkClick r:id="rId7" tooltip="https://sed.educacao.sp.gov.br/NCA/PreInscricaoOnline/login"/>
                </a:rPr>
                <a:t>Inscrição</a:t>
              </a:r>
              <a:r>
                <a:rPr lang="en-US" sz="1989" u="sng" spc="-79" dirty="0">
                  <a:solidFill>
                    <a:srgbClr val="0000FF"/>
                  </a:solidFill>
                  <a:latin typeface="Poppins"/>
                  <a:ea typeface="Poppins"/>
                  <a:cs typeface="Poppins"/>
                  <a:sym typeface="Poppins"/>
                  <a:hlinkClick r:id="rId7" tooltip="https://sed.educacao.sp.gov.br/NCA/PreInscricaoOnline/login"/>
                </a:rPr>
                <a:t> para a Rede Pública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"), com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envio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dos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documentos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necessários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</a:p>
            <a:p>
              <a:pPr algn="just">
                <a:lnSpc>
                  <a:spcPts val="4039"/>
                </a:lnSpc>
              </a:pPr>
              <a:endParaRPr lang="en-US" sz="1989" spc="-7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algn="just">
                <a:lnSpc>
                  <a:spcPts val="4039"/>
                </a:lnSpc>
              </a:pP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⚠️ A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pré-inscrição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não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garante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vaga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. A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escola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ou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 Diretoria de Ensino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deve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aprovar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solicitação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e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concluir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inscrição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manualmente</a:t>
              </a:r>
              <a:r>
                <a:rPr lang="en-US" sz="1989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</a:p>
          </p:txBody>
        </p:sp>
      </p:grpSp>
      <p:sp>
        <p:nvSpPr>
          <p:cNvPr id="15" name="AutoShape 15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6" name="Group 16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5158752" y="4798436"/>
            <a:ext cx="2763801" cy="2623099"/>
          </a:xfrm>
          <a:custGeom>
            <a:avLst/>
            <a:gdLst/>
            <a:ahLst/>
            <a:cxnLst/>
            <a:rect l="l" t="t" r="r" b="b"/>
            <a:pathLst>
              <a:path w="2763801" h="2623099">
                <a:moveTo>
                  <a:pt x="0" y="0"/>
                </a:moveTo>
                <a:lnTo>
                  <a:pt x="2763802" y="0"/>
                </a:lnTo>
                <a:lnTo>
                  <a:pt x="2763802" y="2623098"/>
                </a:lnTo>
                <a:lnTo>
                  <a:pt x="0" y="262309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07425" y="4798436"/>
            <a:ext cx="11356364" cy="883868"/>
            <a:chOff x="0" y="0"/>
            <a:chExt cx="15141819" cy="1178491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INSCRIÇÃO DE ALUNO FORA DA REDE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507425" y="6053779"/>
            <a:ext cx="14205922" cy="2831566"/>
            <a:chOff x="0" y="0"/>
            <a:chExt cx="18941230" cy="3775422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8941230" cy="3775421"/>
            </a:xfrm>
            <a:custGeom>
              <a:avLst/>
              <a:gdLst/>
              <a:ahLst/>
              <a:cxnLst/>
              <a:rect l="l" t="t" r="r" b="b"/>
              <a:pathLst>
                <a:path w="18941230" h="3775421">
                  <a:moveTo>
                    <a:pt x="0" y="0"/>
                  </a:moveTo>
                  <a:lnTo>
                    <a:pt x="18941230" y="0"/>
                  </a:lnTo>
                  <a:lnTo>
                    <a:pt x="18941230" y="3775421"/>
                  </a:lnTo>
                  <a:lnTo>
                    <a:pt x="0" y="377542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0" y="-266700"/>
              <a:ext cx="18941230" cy="40421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just">
                <a:lnSpc>
                  <a:spcPts val="4974"/>
                </a:lnSpc>
                <a:spcBef>
                  <a:spcPct val="0"/>
                </a:spcBef>
              </a:pP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Inscrição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aluno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fora da rede é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destinada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aos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candidatos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à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vaga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na rede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pública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que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não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possuem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matrícula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ativa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nas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unidades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ensino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públicas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do Estado de São Paulo.  </a:t>
              </a:r>
            </a:p>
            <a:p>
              <a:pPr marL="0" lvl="0" indent="0" algn="just">
                <a:lnSpc>
                  <a:spcPts val="4974"/>
                </a:lnSpc>
                <a:spcBef>
                  <a:spcPct val="0"/>
                </a:spcBef>
              </a:pP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Ou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seja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estudantes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da rede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privada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de outros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estados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ou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países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ou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ainda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aqueles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que,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por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algum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motivo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deixaram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estudar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e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desejam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ingressar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na rede </a:t>
              </a:r>
              <a:r>
                <a:rPr lang="en-US" sz="1989" strike="noStrike" spc="-79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pública</a:t>
              </a:r>
              <a:r>
                <a:rPr lang="en-US" sz="1989" strike="noStrike" spc="-79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  <a:endParaRPr lang="en-US" sz="1989" strike="noStrike" spc="-7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  <a:hlinkClick r:id="rId7" tooltip="https://sed.educacao.sp.gov.br/NCA/PreInscricaoOnline/login"/>
              </a:endParaRP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6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38888" b="-38888"/>
              </a:stretch>
            </a:blipFill>
          </p:spPr>
        </p:sp>
      </p:grpSp>
      <p:sp>
        <p:nvSpPr>
          <p:cNvPr id="4" name="AutoShape 4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5" name="Group 5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DIVULGAÇÃO DOS RESULTADOS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38465" b="-38461"/>
              </a:stretch>
            </a:blipFill>
          </p:spPr>
        </p:sp>
      </p:grpSp>
      <p:grpSp>
        <p:nvGrpSpPr>
          <p:cNvPr id="16" name="Group 16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165902" b="-165900"/>
              </a:stretch>
            </a:blipFill>
          </p:spPr>
        </p:sp>
      </p:grpSp>
      <p:grpSp>
        <p:nvGrpSpPr>
          <p:cNvPr id="18" name="Group 18"/>
          <p:cNvGrpSpPr/>
          <p:nvPr/>
        </p:nvGrpSpPr>
        <p:grpSpPr>
          <a:xfrm>
            <a:off x="507425" y="1981813"/>
            <a:ext cx="14205922" cy="2831566"/>
            <a:chOff x="0" y="0"/>
            <a:chExt cx="18941230" cy="377542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8941230" cy="3775421"/>
            </a:xfrm>
            <a:custGeom>
              <a:avLst/>
              <a:gdLst/>
              <a:ahLst/>
              <a:cxnLst/>
              <a:rect l="l" t="t" r="r" b="b"/>
              <a:pathLst>
                <a:path w="18941230" h="3775421">
                  <a:moveTo>
                    <a:pt x="0" y="0"/>
                  </a:moveTo>
                  <a:lnTo>
                    <a:pt x="18941230" y="0"/>
                  </a:lnTo>
                  <a:lnTo>
                    <a:pt x="18941230" y="3775421"/>
                  </a:lnTo>
                  <a:lnTo>
                    <a:pt x="0" y="377542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0" y="-266700"/>
              <a:ext cx="18941230" cy="40421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just">
                <a:lnSpc>
                  <a:spcPts val="4974"/>
                </a:lnSpc>
                <a:spcBef>
                  <a:spcPct val="0"/>
                </a:spcBef>
              </a:pPr>
              <a:r>
                <a:rPr lang="en-US" sz="1989" spc="-79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Os resultados das inscrições serão disponibilizados de forma </a:t>
              </a:r>
              <a:r>
                <a:rPr lang="en-US" sz="1989" b="1" u="sng" spc="-79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on-line através da Consulta Pública de Matrícula</a:t>
              </a:r>
              <a:r>
                <a:rPr lang="en-US" sz="1989" spc="-79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ou pessoalmente em qualquer unidade escolar da rede pública de ensino. </a:t>
              </a:r>
            </a:p>
          </p:txBody>
        </p:sp>
      </p:grpSp>
      <p:grpSp>
        <p:nvGrpSpPr>
          <p:cNvPr id="21" name="Group 21"/>
          <p:cNvGrpSpPr>
            <a:grpSpLocks noChangeAspect="1"/>
          </p:cNvGrpSpPr>
          <p:nvPr/>
        </p:nvGrpSpPr>
        <p:grpSpPr>
          <a:xfrm>
            <a:off x="9612163" y="4153144"/>
            <a:ext cx="5513556" cy="4426785"/>
            <a:chOff x="0" y="0"/>
            <a:chExt cx="7467600" cy="599567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7467600" cy="4513580"/>
            </a:xfrm>
            <a:custGeom>
              <a:avLst/>
              <a:gdLst/>
              <a:ahLst/>
              <a:cxnLst/>
              <a:rect l="l" t="t" r="r" b="b"/>
              <a:pathLst>
                <a:path w="7467600" h="4513580">
                  <a:moveTo>
                    <a:pt x="7127240" y="0"/>
                  </a:moveTo>
                  <a:lnTo>
                    <a:pt x="340360" y="0"/>
                  </a:lnTo>
                  <a:cubicBezTo>
                    <a:pt x="152400" y="0"/>
                    <a:pt x="0" y="152400"/>
                    <a:pt x="0" y="340360"/>
                  </a:cubicBezTo>
                  <a:lnTo>
                    <a:pt x="0" y="4513580"/>
                  </a:lnTo>
                  <a:lnTo>
                    <a:pt x="7467600" y="4513580"/>
                  </a:lnTo>
                  <a:lnTo>
                    <a:pt x="7467600" y="340360"/>
                  </a:lnTo>
                  <a:cubicBezTo>
                    <a:pt x="7467600" y="152400"/>
                    <a:pt x="7315200" y="0"/>
                    <a:pt x="7127240" y="0"/>
                  </a:cubicBezTo>
                  <a:close/>
                  <a:moveTo>
                    <a:pt x="7142480" y="4188460"/>
                  </a:moveTo>
                  <a:lnTo>
                    <a:pt x="314961" y="4188460"/>
                  </a:lnTo>
                  <a:lnTo>
                    <a:pt x="314961" y="353060"/>
                  </a:lnTo>
                  <a:lnTo>
                    <a:pt x="7142480" y="353060"/>
                  </a:lnTo>
                  <a:lnTo>
                    <a:pt x="7142480" y="41884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3" name="Freeform 23"/>
            <p:cNvSpPr/>
            <p:nvPr/>
          </p:nvSpPr>
          <p:spPr>
            <a:xfrm>
              <a:off x="0" y="4514850"/>
              <a:ext cx="7467600" cy="695960"/>
            </a:xfrm>
            <a:custGeom>
              <a:avLst/>
              <a:gdLst/>
              <a:ahLst/>
              <a:cxnLst/>
              <a:rect l="l" t="t" r="r" b="b"/>
              <a:pathLst>
                <a:path w="7467600" h="695960">
                  <a:moveTo>
                    <a:pt x="0" y="355600"/>
                  </a:moveTo>
                  <a:cubicBezTo>
                    <a:pt x="0" y="543560"/>
                    <a:pt x="152400" y="695960"/>
                    <a:pt x="340360" y="695960"/>
                  </a:cubicBezTo>
                  <a:lnTo>
                    <a:pt x="7127240" y="695960"/>
                  </a:lnTo>
                  <a:cubicBezTo>
                    <a:pt x="7315200" y="695960"/>
                    <a:pt x="7467600" y="543560"/>
                    <a:pt x="7467600" y="355600"/>
                  </a:cubicBezTo>
                  <a:lnTo>
                    <a:pt x="7467600" y="0"/>
                  </a:lnTo>
                  <a:lnTo>
                    <a:pt x="0" y="0"/>
                  </a:lnTo>
                  <a:lnTo>
                    <a:pt x="0" y="355600"/>
                  </a:lnTo>
                  <a:close/>
                </a:path>
              </a:pathLst>
            </a:custGeom>
            <a:solidFill>
              <a:srgbClr val="E9E9E9"/>
            </a:solidFill>
          </p:spPr>
        </p:sp>
        <p:sp>
          <p:nvSpPr>
            <p:cNvPr id="24" name="Freeform 24"/>
            <p:cNvSpPr/>
            <p:nvPr/>
          </p:nvSpPr>
          <p:spPr>
            <a:xfrm>
              <a:off x="2429510" y="5210810"/>
              <a:ext cx="2606040" cy="791210"/>
            </a:xfrm>
            <a:custGeom>
              <a:avLst/>
              <a:gdLst/>
              <a:ahLst/>
              <a:cxnLst/>
              <a:rect l="l" t="t" r="r" b="b"/>
              <a:pathLst>
                <a:path w="2606040" h="791210">
                  <a:moveTo>
                    <a:pt x="1258570" y="0"/>
                  </a:moveTo>
                  <a:lnTo>
                    <a:pt x="453390" y="0"/>
                  </a:lnTo>
                  <a:cubicBezTo>
                    <a:pt x="453390" y="0"/>
                    <a:pt x="429260" y="370840"/>
                    <a:pt x="403860" y="525780"/>
                  </a:cubicBezTo>
                  <a:cubicBezTo>
                    <a:pt x="359410" y="791210"/>
                    <a:pt x="87630" y="706120"/>
                    <a:pt x="10160" y="762000"/>
                  </a:cubicBezTo>
                  <a:cubicBezTo>
                    <a:pt x="0" y="769620"/>
                    <a:pt x="5080" y="786130"/>
                    <a:pt x="17780" y="786130"/>
                  </a:cubicBezTo>
                  <a:lnTo>
                    <a:pt x="2588260" y="786130"/>
                  </a:lnTo>
                  <a:cubicBezTo>
                    <a:pt x="2600960" y="786130"/>
                    <a:pt x="2606040" y="769620"/>
                    <a:pt x="2595880" y="762000"/>
                  </a:cubicBezTo>
                  <a:cubicBezTo>
                    <a:pt x="2518410" y="706120"/>
                    <a:pt x="2246630" y="791210"/>
                    <a:pt x="2202180" y="525780"/>
                  </a:cubicBezTo>
                  <a:cubicBezTo>
                    <a:pt x="2176780" y="370840"/>
                    <a:pt x="2152650" y="0"/>
                    <a:pt x="2152650" y="0"/>
                  </a:cubicBezTo>
                  <a:lnTo>
                    <a:pt x="1258570" y="0"/>
                  </a:lnTo>
                  <a:close/>
                </a:path>
              </a:pathLst>
            </a:custGeom>
            <a:solidFill>
              <a:srgbClr val="BBBBBB"/>
            </a:solidFill>
          </p:spPr>
        </p:sp>
        <p:sp>
          <p:nvSpPr>
            <p:cNvPr id="25" name="Freeform 25"/>
            <p:cNvSpPr/>
            <p:nvPr/>
          </p:nvSpPr>
          <p:spPr>
            <a:xfrm>
              <a:off x="314960" y="353060"/>
              <a:ext cx="6827520" cy="3835400"/>
            </a:xfrm>
            <a:custGeom>
              <a:avLst/>
              <a:gdLst/>
              <a:ahLst/>
              <a:cxnLst/>
              <a:rect l="l" t="t" r="r" b="b"/>
              <a:pathLst>
                <a:path w="6827520" h="3835400">
                  <a:moveTo>
                    <a:pt x="0" y="0"/>
                  </a:moveTo>
                  <a:lnTo>
                    <a:pt x="6827520" y="0"/>
                  </a:lnTo>
                  <a:lnTo>
                    <a:pt x="6827520" y="3835400"/>
                  </a:lnTo>
                  <a:lnTo>
                    <a:pt x="0" y="3835400"/>
                  </a:lnTo>
                  <a:close/>
                </a:path>
              </a:pathLst>
            </a:custGeom>
            <a:blipFill>
              <a:blip r:embed="rId6"/>
              <a:stretch>
                <a:fillRect r="-24488"/>
              </a:stretch>
            </a:blipFill>
          </p:spPr>
        </p:sp>
      </p:grpSp>
      <p:sp>
        <p:nvSpPr>
          <p:cNvPr id="26" name="Freeform 26"/>
          <p:cNvSpPr/>
          <p:nvPr/>
        </p:nvSpPr>
        <p:spPr>
          <a:xfrm>
            <a:off x="3162281" y="4153144"/>
            <a:ext cx="4410769" cy="4019313"/>
          </a:xfrm>
          <a:custGeom>
            <a:avLst/>
            <a:gdLst/>
            <a:ahLst/>
            <a:cxnLst/>
            <a:rect l="l" t="t" r="r" b="b"/>
            <a:pathLst>
              <a:path w="4410769" h="4019313">
                <a:moveTo>
                  <a:pt x="0" y="0"/>
                </a:moveTo>
                <a:lnTo>
                  <a:pt x="4410769" y="0"/>
                </a:lnTo>
                <a:lnTo>
                  <a:pt x="4410769" y="4019314"/>
                </a:lnTo>
                <a:lnTo>
                  <a:pt x="0" y="40193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7" name="TextBox 27"/>
          <p:cNvSpPr txBox="1"/>
          <p:nvPr/>
        </p:nvSpPr>
        <p:spPr>
          <a:xfrm>
            <a:off x="9823643" y="7447509"/>
            <a:ext cx="5090597" cy="3007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53"/>
              </a:lnSpc>
            </a:pPr>
            <a:r>
              <a:rPr lang="en-US" sz="1680" u="sng">
                <a:solidFill>
                  <a:srgbClr val="01070A"/>
                </a:solidFill>
                <a:latin typeface="Arimo"/>
                <a:ea typeface="Arimo"/>
                <a:cs typeface="Arimo"/>
                <a:sym typeface="Arimo"/>
                <a:hlinkClick r:id="rId9" tooltip="https://sed.educacao.sp.gov.br/ConsultaPublica/Index"/>
              </a:rPr>
              <a:t>https://sed.educacao.sp.gov.br/ConsultaPublica/Index</a:t>
            </a:r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INTENÇÃO DE TRANSFERÊNCIA 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07425" y="2204504"/>
            <a:ext cx="12855407" cy="1506764"/>
            <a:chOff x="0" y="0"/>
            <a:chExt cx="17140543" cy="200901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7140543" cy="2009019"/>
            </a:xfrm>
            <a:custGeom>
              <a:avLst/>
              <a:gdLst/>
              <a:ahLst/>
              <a:cxnLst/>
              <a:rect l="l" t="t" r="r" b="b"/>
              <a:pathLst>
                <a:path w="17140543" h="2009019">
                  <a:moveTo>
                    <a:pt x="0" y="0"/>
                  </a:moveTo>
                  <a:lnTo>
                    <a:pt x="17140543" y="0"/>
                  </a:lnTo>
                  <a:lnTo>
                    <a:pt x="17140543" y="2009019"/>
                  </a:lnTo>
                  <a:lnTo>
                    <a:pt x="0" y="200901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219075"/>
              <a:ext cx="17140543" cy="222809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just">
                <a:lnSpc>
                  <a:spcPts val="4767"/>
                </a:lnSpc>
              </a:pPr>
              <a:r>
                <a:rPr lang="en-US" sz="2270" spc="-9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Destinada aos estudantes que possuem uma matrícula ativa na rede pública, nos moldes estabelecidos na Resolução Seduc nº 55, de 2024;</a:t>
              </a:r>
            </a:p>
          </p:txBody>
        </p:sp>
      </p:grpSp>
      <p:sp>
        <p:nvSpPr>
          <p:cNvPr id="15" name="AutoShape 15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6" name="Group 16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507425" y="7064057"/>
            <a:ext cx="2202838" cy="2090694"/>
          </a:xfrm>
          <a:custGeom>
            <a:avLst/>
            <a:gdLst/>
            <a:ahLst/>
            <a:cxnLst/>
            <a:rect l="l" t="t" r="r" b="b"/>
            <a:pathLst>
              <a:path w="2202838" h="2090694">
                <a:moveTo>
                  <a:pt x="0" y="0"/>
                </a:moveTo>
                <a:lnTo>
                  <a:pt x="2202838" y="0"/>
                </a:lnTo>
                <a:lnTo>
                  <a:pt x="2202838" y="2090694"/>
                </a:lnTo>
                <a:lnTo>
                  <a:pt x="0" y="209069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615910" y="4216093"/>
            <a:ext cx="3907475" cy="1680214"/>
          </a:xfrm>
          <a:custGeom>
            <a:avLst/>
            <a:gdLst/>
            <a:ahLst/>
            <a:cxnLst/>
            <a:rect l="l" t="t" r="r" b="b"/>
            <a:pathLst>
              <a:path w="3907475" h="1680214">
                <a:moveTo>
                  <a:pt x="0" y="0"/>
                </a:moveTo>
                <a:lnTo>
                  <a:pt x="3907476" y="0"/>
                </a:lnTo>
                <a:lnTo>
                  <a:pt x="3907476" y="1680215"/>
                </a:lnTo>
                <a:lnTo>
                  <a:pt x="0" y="168021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4981391" y="6223950"/>
            <a:ext cx="3907475" cy="1680214"/>
          </a:xfrm>
          <a:custGeom>
            <a:avLst/>
            <a:gdLst/>
            <a:ahLst/>
            <a:cxnLst/>
            <a:rect l="l" t="t" r="r" b="b"/>
            <a:pathLst>
              <a:path w="3907475" h="1680214">
                <a:moveTo>
                  <a:pt x="0" y="0"/>
                </a:moveTo>
                <a:lnTo>
                  <a:pt x="3907475" y="0"/>
                </a:lnTo>
                <a:lnTo>
                  <a:pt x="3907475" y="1680215"/>
                </a:lnTo>
                <a:lnTo>
                  <a:pt x="0" y="168021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9455357" y="7904165"/>
            <a:ext cx="3907475" cy="1680214"/>
          </a:xfrm>
          <a:custGeom>
            <a:avLst/>
            <a:gdLst/>
            <a:ahLst/>
            <a:cxnLst/>
            <a:rect l="l" t="t" r="r" b="b"/>
            <a:pathLst>
              <a:path w="3907475" h="1680214">
                <a:moveTo>
                  <a:pt x="0" y="0"/>
                </a:moveTo>
                <a:lnTo>
                  <a:pt x="3907475" y="0"/>
                </a:lnTo>
                <a:lnTo>
                  <a:pt x="3907475" y="1680214"/>
                </a:lnTo>
                <a:lnTo>
                  <a:pt x="0" y="16802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615910" y="4392043"/>
            <a:ext cx="3729523" cy="10438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782"/>
              </a:lnSpc>
              <a:spcBef>
                <a:spcPct val="0"/>
              </a:spcBef>
            </a:pPr>
            <a:r>
              <a:rPr lang="en-US" sz="1987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Aluno com matrícula ativa na rede estadual, no tipo de ensino EJA presencial 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981391" y="6572761"/>
            <a:ext cx="3729523" cy="6981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82"/>
              </a:lnSpc>
            </a:pPr>
            <a:r>
              <a:rPr lang="en-US" sz="1987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Deseja ingressar </a:t>
            </a:r>
          </a:p>
          <a:p>
            <a:pPr marL="0" lvl="0" indent="0" algn="ctr">
              <a:lnSpc>
                <a:spcPts val="2782"/>
              </a:lnSpc>
              <a:spcBef>
                <a:spcPct val="0"/>
              </a:spcBef>
            </a:pPr>
            <a:r>
              <a:rPr lang="en-US" sz="1987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na EJA EaD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9455357" y="8252976"/>
            <a:ext cx="3729523" cy="7115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782"/>
              </a:lnSpc>
              <a:spcBef>
                <a:spcPct val="0"/>
              </a:spcBef>
            </a:pPr>
            <a:r>
              <a:rPr lang="en-US" sz="1987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Inscrição por intenção de Transferência - EJA EaD</a:t>
            </a:r>
          </a:p>
        </p:txBody>
      </p:sp>
      <p:grpSp>
        <p:nvGrpSpPr>
          <p:cNvPr id="27" name="Group 27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pic>
        <p:nvPicPr>
          <p:cNvPr id="30" name="Imagem 29">
            <a:extLst>
              <a:ext uri="{FF2B5EF4-FFF2-40B4-BE49-F238E27FC236}">
                <a16:creationId xmlns:a16="http://schemas.microsoft.com/office/drawing/2014/main" id="{326A9105-9A5A-4732-8B6B-8EC97C361F6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869378" y="3280964"/>
            <a:ext cx="6370872" cy="3596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975389"/>
            <a:chOff x="0" y="0"/>
            <a:chExt cx="15141819" cy="130051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300519"/>
            </a:xfrm>
            <a:custGeom>
              <a:avLst/>
              <a:gdLst/>
              <a:ahLst/>
              <a:cxnLst/>
              <a:rect l="l" t="t" r="r" b="b"/>
              <a:pathLst>
                <a:path w="15141818" h="1300519">
                  <a:moveTo>
                    <a:pt x="0" y="0"/>
                  </a:moveTo>
                  <a:lnTo>
                    <a:pt x="15141818" y="0"/>
                  </a:lnTo>
                  <a:lnTo>
                    <a:pt x="15141818" y="1300519"/>
                  </a:lnTo>
                  <a:lnTo>
                    <a:pt x="0" y="130051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57150"/>
              <a:ext cx="15141819" cy="124336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PROJEÇÃO DE CLASSE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507425" y="2099056"/>
            <a:ext cx="7668559" cy="2558026"/>
            <a:chOff x="0" y="0"/>
            <a:chExt cx="10224746" cy="3410702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0224746" cy="3410702"/>
            </a:xfrm>
            <a:custGeom>
              <a:avLst/>
              <a:gdLst/>
              <a:ahLst/>
              <a:cxnLst/>
              <a:rect l="l" t="t" r="r" b="b"/>
              <a:pathLst>
                <a:path w="10224746" h="3410702">
                  <a:moveTo>
                    <a:pt x="0" y="0"/>
                  </a:moveTo>
                  <a:lnTo>
                    <a:pt x="10224746" y="0"/>
                  </a:lnTo>
                  <a:lnTo>
                    <a:pt x="10224746" y="3410702"/>
                  </a:lnTo>
                  <a:lnTo>
                    <a:pt x="0" y="341070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276225"/>
              <a:ext cx="10224746" cy="368692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490094" lvl="1" indent="-245047" algn="just">
                <a:lnSpc>
                  <a:spcPts val="5311"/>
                </a:lnSpc>
                <a:buFont typeface="Arial"/>
                <a:buChar char="•"/>
              </a:pPr>
              <a:r>
                <a:rPr lang="en-US" sz="227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No menu Quadro Resumo – EJA EaD – 01 turma por polo.</a:t>
              </a:r>
            </a:p>
            <a:p>
              <a:pPr marL="490094" lvl="1" indent="-245047" algn="just">
                <a:lnSpc>
                  <a:spcPts val="5311"/>
                </a:lnSpc>
                <a:buFont typeface="Arial"/>
                <a:buChar char="•"/>
              </a:pPr>
              <a:r>
                <a:rPr lang="en-US" sz="227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Deverá ser solicitado pela Diretoria de Ensino.</a:t>
              </a:r>
            </a:p>
            <a:p>
              <a:pPr algn="just">
                <a:lnSpc>
                  <a:spcPts val="5311"/>
                </a:lnSpc>
              </a:pPr>
              <a:endParaRPr lang="en-US" sz="227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16" name="AutoShape 16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7" name="Group 17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pic>
        <p:nvPicPr>
          <p:cNvPr id="24" name="Imagem 23">
            <a:extLst>
              <a:ext uri="{FF2B5EF4-FFF2-40B4-BE49-F238E27FC236}">
                <a16:creationId xmlns:a16="http://schemas.microsoft.com/office/drawing/2014/main" id="{319DFDCD-BB9F-4946-9D6B-9C5E96B952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3409" y="2686352"/>
            <a:ext cx="8955800" cy="38651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7B819FDE-2BF9-40DF-BAA1-77159CEF2E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9576" y="5494040"/>
            <a:ext cx="5688061" cy="2822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ABERTURA DE CLASSES</a:t>
              </a:r>
            </a:p>
          </p:txBody>
        </p:sp>
      </p:grpSp>
      <p:sp>
        <p:nvSpPr>
          <p:cNvPr id="12" name="AutoShape 12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3" name="Group 13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112089" y="2208039"/>
            <a:ext cx="12847715" cy="6300734"/>
          </a:xfrm>
          <a:custGeom>
            <a:avLst/>
            <a:gdLst/>
            <a:ahLst/>
            <a:cxnLst/>
            <a:rect l="l" t="t" r="r" b="b"/>
            <a:pathLst>
              <a:path w="12847715" h="6300734">
                <a:moveTo>
                  <a:pt x="0" y="0"/>
                </a:moveTo>
                <a:lnTo>
                  <a:pt x="12847715" y="0"/>
                </a:lnTo>
                <a:lnTo>
                  <a:pt x="12847715" y="6300734"/>
                </a:lnTo>
                <a:lnTo>
                  <a:pt x="0" y="6300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8059739" y="4375020"/>
            <a:ext cx="1928839" cy="1795574"/>
          </a:xfrm>
          <a:custGeom>
            <a:avLst/>
            <a:gdLst/>
            <a:ahLst/>
            <a:cxnLst/>
            <a:rect l="l" t="t" r="r" b="b"/>
            <a:pathLst>
              <a:path w="1928839" h="1795574">
                <a:moveTo>
                  <a:pt x="0" y="0"/>
                </a:moveTo>
                <a:lnTo>
                  <a:pt x="1928839" y="0"/>
                </a:lnTo>
                <a:lnTo>
                  <a:pt x="1928839" y="1795574"/>
                </a:lnTo>
                <a:lnTo>
                  <a:pt x="0" y="179557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7460794" y="3568844"/>
            <a:ext cx="3126728" cy="667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9"/>
              </a:lnSpc>
            </a:pPr>
            <a:r>
              <a:rPr lang="en-US" sz="3956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Tipo de Ensino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534400" y="4908559"/>
            <a:ext cx="764369" cy="7053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39"/>
              </a:lnSpc>
            </a:pPr>
            <a:r>
              <a:rPr lang="en-US" sz="3956" dirty="0">
                <a:solidFill>
                  <a:srgbClr val="000000"/>
                </a:solidFill>
                <a:latin typeface="Kalam"/>
                <a:ea typeface="Kalam"/>
                <a:cs typeface="Kalam"/>
                <a:sym typeface="Kalam"/>
              </a:rPr>
              <a:t>56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7866767" y="6238773"/>
            <a:ext cx="2771541" cy="1410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9"/>
              </a:lnSpc>
            </a:pPr>
            <a:r>
              <a:rPr lang="en-US" sz="3956" dirty="0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EJA Ensino </a:t>
            </a:r>
          </a:p>
          <a:p>
            <a:pPr algn="ctr">
              <a:lnSpc>
                <a:spcPts val="5539"/>
              </a:lnSpc>
            </a:pPr>
            <a:r>
              <a:rPr lang="en-US" sz="3956" dirty="0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Médio - </a:t>
            </a:r>
            <a:r>
              <a:rPr lang="en-US" sz="3956" dirty="0" err="1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EaD</a:t>
            </a:r>
            <a:endParaRPr lang="en-US" sz="3956" dirty="0">
              <a:solidFill>
                <a:srgbClr val="FFFFFF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1" name="Freeform 21"/>
          <p:cNvSpPr/>
          <p:nvPr/>
        </p:nvSpPr>
        <p:spPr>
          <a:xfrm>
            <a:off x="3219933" y="4239363"/>
            <a:ext cx="1928839" cy="1795574"/>
          </a:xfrm>
          <a:custGeom>
            <a:avLst/>
            <a:gdLst/>
            <a:ahLst/>
            <a:cxnLst/>
            <a:rect l="l" t="t" r="r" b="b"/>
            <a:pathLst>
              <a:path w="1928839" h="1795574">
                <a:moveTo>
                  <a:pt x="0" y="0"/>
                </a:moveTo>
                <a:lnTo>
                  <a:pt x="1928839" y="0"/>
                </a:lnTo>
                <a:lnTo>
                  <a:pt x="1928839" y="1795574"/>
                </a:lnTo>
                <a:lnTo>
                  <a:pt x="0" y="179557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22"/>
          <p:cNvSpPr txBox="1"/>
          <p:nvPr/>
        </p:nvSpPr>
        <p:spPr>
          <a:xfrm>
            <a:off x="2433585" y="3568844"/>
            <a:ext cx="3501535" cy="667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9"/>
              </a:lnSpc>
            </a:pPr>
            <a:r>
              <a:rPr lang="en-US" sz="3956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Coleta de Classe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434198" y="4765252"/>
            <a:ext cx="1500310" cy="667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9"/>
              </a:lnSpc>
            </a:pPr>
            <a:r>
              <a:rPr lang="en-US" sz="3956">
                <a:solidFill>
                  <a:srgbClr val="000000"/>
                </a:solidFill>
                <a:latin typeface="Kalam"/>
                <a:ea typeface="Kalam"/>
                <a:cs typeface="Kalam"/>
                <a:sym typeface="Kalam"/>
              </a:rPr>
              <a:t>Manual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086656" y="6100216"/>
            <a:ext cx="2195394" cy="13690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39"/>
              </a:lnSpc>
            </a:pPr>
            <a:r>
              <a:rPr lang="en-US" sz="3956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Diretorias </a:t>
            </a:r>
          </a:p>
          <a:p>
            <a:pPr algn="ctr">
              <a:lnSpc>
                <a:spcPts val="5539"/>
              </a:lnSpc>
            </a:pPr>
            <a:r>
              <a:rPr lang="en-US" sz="3956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de Ensino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970097" y="2721410"/>
            <a:ext cx="11131699" cy="9489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00"/>
              </a:lnSpc>
              <a:spcBef>
                <a:spcPct val="0"/>
              </a:spcBef>
            </a:pPr>
            <a:r>
              <a:rPr lang="en-US" sz="2643" u="none" strike="noStrike" dirty="0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As classes </a:t>
            </a:r>
            <a:r>
              <a:rPr lang="en-US" sz="2643" u="none" strike="noStrike" dirty="0" err="1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deverão</a:t>
            </a:r>
            <a:r>
              <a:rPr lang="en-US" sz="2643" u="none" strike="noStrike" dirty="0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 ser </a:t>
            </a:r>
            <a:r>
              <a:rPr lang="en-US" sz="2643" u="none" strike="noStrike" dirty="0" err="1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coletadas</a:t>
            </a:r>
            <a:r>
              <a:rPr lang="en-US" sz="2643" u="none" strike="noStrike" dirty="0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 no </a:t>
            </a:r>
            <a:r>
              <a:rPr lang="en-US" sz="2643" u="none" strike="noStrike" dirty="0" err="1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submódulo</a:t>
            </a:r>
            <a:r>
              <a:rPr lang="en-US" sz="2643" u="none" strike="noStrike" dirty="0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 “Coleta de Classe – EJA </a:t>
            </a:r>
            <a:r>
              <a:rPr lang="en-US" sz="2643" u="none" strike="noStrike" dirty="0" err="1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EaD</a:t>
            </a:r>
            <a:r>
              <a:rPr lang="en-US" sz="2643" u="none" strike="noStrike" dirty="0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”</a:t>
            </a:r>
          </a:p>
        </p:txBody>
      </p:sp>
      <p:grpSp>
        <p:nvGrpSpPr>
          <p:cNvPr id="37" name="Group 37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39" name="TextBox 39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pic>
        <p:nvPicPr>
          <p:cNvPr id="40" name="Imagem 39">
            <a:extLst>
              <a:ext uri="{FF2B5EF4-FFF2-40B4-BE49-F238E27FC236}">
                <a16:creationId xmlns:a16="http://schemas.microsoft.com/office/drawing/2014/main" id="{D93C02D5-679A-4680-A0C6-F73711EAFCC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059005" y="2366531"/>
            <a:ext cx="4877223" cy="5553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ABERTURA DE CLASSES</a:t>
              </a:r>
            </a:p>
          </p:txBody>
        </p:sp>
      </p:grpSp>
      <p:sp>
        <p:nvSpPr>
          <p:cNvPr id="12" name="AutoShape 12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3" name="Group 13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4852136" y="2387834"/>
            <a:ext cx="12847715" cy="6300734"/>
          </a:xfrm>
          <a:custGeom>
            <a:avLst/>
            <a:gdLst/>
            <a:ahLst/>
            <a:cxnLst/>
            <a:rect l="l" t="t" r="r" b="b"/>
            <a:pathLst>
              <a:path w="12847715" h="6300734">
                <a:moveTo>
                  <a:pt x="0" y="0"/>
                </a:moveTo>
                <a:lnTo>
                  <a:pt x="12847715" y="0"/>
                </a:lnTo>
                <a:lnTo>
                  <a:pt x="12847715" y="6300734"/>
                </a:lnTo>
                <a:lnTo>
                  <a:pt x="0" y="6300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7907367" y="4295865"/>
            <a:ext cx="2121550" cy="1974970"/>
          </a:xfrm>
          <a:custGeom>
            <a:avLst/>
            <a:gdLst/>
            <a:ahLst/>
            <a:cxnLst/>
            <a:rect l="l" t="t" r="r" b="b"/>
            <a:pathLst>
              <a:path w="2121550" h="1974970">
                <a:moveTo>
                  <a:pt x="0" y="0"/>
                </a:moveTo>
                <a:lnTo>
                  <a:pt x="2121550" y="0"/>
                </a:lnTo>
                <a:lnTo>
                  <a:pt x="2121550" y="1974970"/>
                </a:lnTo>
                <a:lnTo>
                  <a:pt x="0" y="19749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2508120" y="4295865"/>
            <a:ext cx="2121550" cy="1974970"/>
          </a:xfrm>
          <a:custGeom>
            <a:avLst/>
            <a:gdLst/>
            <a:ahLst/>
            <a:cxnLst/>
            <a:rect l="l" t="t" r="r" b="b"/>
            <a:pathLst>
              <a:path w="2121550" h="1974970">
                <a:moveTo>
                  <a:pt x="0" y="0"/>
                </a:moveTo>
                <a:lnTo>
                  <a:pt x="2121551" y="0"/>
                </a:lnTo>
                <a:lnTo>
                  <a:pt x="2121551" y="1974970"/>
                </a:lnTo>
                <a:lnTo>
                  <a:pt x="0" y="19749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507425" y="5392848"/>
            <a:ext cx="3561336" cy="3295720"/>
          </a:xfrm>
          <a:custGeom>
            <a:avLst/>
            <a:gdLst/>
            <a:ahLst/>
            <a:cxnLst/>
            <a:rect l="l" t="t" r="r" b="b"/>
            <a:pathLst>
              <a:path w="3561336" h="3295720">
                <a:moveTo>
                  <a:pt x="0" y="0"/>
                </a:moveTo>
                <a:lnTo>
                  <a:pt x="3561336" y="0"/>
                </a:lnTo>
                <a:lnTo>
                  <a:pt x="3561336" y="3295720"/>
                </a:lnTo>
                <a:lnTo>
                  <a:pt x="0" y="329572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0515880" y="6964508"/>
            <a:ext cx="2033290" cy="737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92"/>
              </a:lnSpc>
            </a:pPr>
            <a:r>
              <a:rPr lang="en-US" sz="4351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01 turma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185607" y="3044330"/>
            <a:ext cx="6559897" cy="737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92"/>
              </a:lnSpc>
            </a:pPr>
            <a:r>
              <a:rPr lang="en-US" sz="4351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Quantos alunos por turmas?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604498" y="6319799"/>
            <a:ext cx="1079004" cy="4638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30"/>
              </a:lnSpc>
            </a:pPr>
            <a:r>
              <a:rPr lang="en-US" sz="2736" b="1">
                <a:solidFill>
                  <a:srgbClr val="FFFFFF"/>
                </a:solidFill>
                <a:latin typeface="Kalam Bold"/>
                <a:ea typeface="Kalam Bold"/>
                <a:cs typeface="Kalam Bold"/>
                <a:sym typeface="Kalam Bold"/>
              </a:rPr>
              <a:t>Mínimo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3124259" y="6319799"/>
            <a:ext cx="1140768" cy="4638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30"/>
              </a:lnSpc>
            </a:pPr>
            <a:r>
              <a:rPr lang="en-US" sz="2736" b="1">
                <a:solidFill>
                  <a:srgbClr val="FFFFFF"/>
                </a:solidFill>
                <a:latin typeface="Kalam Bold"/>
                <a:ea typeface="Kalam Bold"/>
                <a:cs typeface="Kalam Bold"/>
                <a:sym typeface="Kalam Bold"/>
              </a:rPr>
              <a:t>Máximo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8791036" y="5074305"/>
            <a:ext cx="354211" cy="4638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30"/>
              </a:lnSpc>
            </a:pPr>
            <a:r>
              <a:rPr lang="en-US" sz="2736" b="1">
                <a:solidFill>
                  <a:srgbClr val="000000"/>
                </a:solidFill>
                <a:latin typeface="Kalam Bold"/>
                <a:ea typeface="Kalam Bold"/>
                <a:cs typeface="Kalam Bold"/>
                <a:sym typeface="Kalam Bold"/>
              </a:rPr>
              <a:t>50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3140407" y="4928951"/>
            <a:ext cx="856976" cy="4873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830"/>
              </a:lnSpc>
            </a:pPr>
            <a:r>
              <a:rPr lang="en-US" sz="2736" b="1" dirty="0">
                <a:solidFill>
                  <a:srgbClr val="000000"/>
                </a:solidFill>
                <a:latin typeface="Kalam Bold"/>
                <a:ea typeface="Kalam Bold"/>
                <a:cs typeface="Kalam Bold"/>
                <a:sym typeface="Kalam Bold"/>
              </a:rPr>
              <a:t>952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4788690" y="7377339"/>
            <a:ext cx="1795949" cy="534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09"/>
              </a:lnSpc>
            </a:pPr>
            <a:r>
              <a:rPr lang="en-US" sz="3077">
                <a:solidFill>
                  <a:srgbClr val="FFFFFF"/>
                </a:solidFill>
                <a:latin typeface="Kalam"/>
                <a:ea typeface="Kalam"/>
                <a:cs typeface="Kalam"/>
                <a:sym typeface="Kalam"/>
              </a:rPr>
              <a:t>Por polo</a:t>
            </a:r>
          </a:p>
        </p:txBody>
      </p:sp>
      <p:grpSp>
        <p:nvGrpSpPr>
          <p:cNvPr id="27" name="Group 27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ABERTURA DE CLASSE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79101" y="2537854"/>
            <a:ext cx="9708322" cy="4332402"/>
            <a:chOff x="0" y="0"/>
            <a:chExt cx="12944429" cy="5776536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2944429" cy="5776535"/>
            </a:xfrm>
            <a:custGeom>
              <a:avLst/>
              <a:gdLst/>
              <a:ahLst/>
              <a:cxnLst/>
              <a:rect l="l" t="t" r="r" b="b"/>
              <a:pathLst>
                <a:path w="12944429" h="5776535">
                  <a:moveTo>
                    <a:pt x="0" y="0"/>
                  </a:moveTo>
                  <a:lnTo>
                    <a:pt x="12944429" y="0"/>
                  </a:lnTo>
                  <a:lnTo>
                    <a:pt x="12944429" y="5776535"/>
                  </a:lnTo>
                  <a:lnTo>
                    <a:pt x="0" y="577653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304800"/>
              <a:ext cx="12944429" cy="60813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490094" lvl="1" indent="-245047" algn="just">
                <a:lnSpc>
                  <a:spcPts val="5675"/>
                </a:lnSpc>
                <a:buFont typeface="Arial"/>
                <a:buChar char="•"/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Coleta de classe no </a:t>
              </a:r>
              <a:r>
                <a:rPr lang="en-US" sz="2270" b="1" u="sng" dirty="0" err="1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período</a:t>
              </a:r>
              <a:r>
                <a:rPr lang="en-US" sz="2270" b="1" u="sng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 NOTURNO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de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segunda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sexta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as classes para a EJA-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EaD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serão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multisseriadas, com capacidade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máxima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952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estudantes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por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classe.</a:t>
              </a:r>
            </a:p>
            <a:p>
              <a:pPr marL="490094" lvl="1" indent="-245047" algn="just">
                <a:lnSpc>
                  <a:spcPts val="5675"/>
                </a:lnSpc>
                <a:buFont typeface="Arial"/>
                <a:buChar char="•"/>
              </a:pP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Perfil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: Diretoria de Ensino</a:t>
              </a:r>
            </a:p>
          </p:txBody>
        </p:sp>
      </p:grpSp>
      <p:sp>
        <p:nvSpPr>
          <p:cNvPr id="22" name="AutoShape 22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23" name="Group 23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507425" y="7032794"/>
            <a:ext cx="8634359" cy="2628885"/>
            <a:chOff x="0" y="0"/>
            <a:chExt cx="11512478" cy="350518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1512478" cy="3505180"/>
            </a:xfrm>
            <a:custGeom>
              <a:avLst/>
              <a:gdLst/>
              <a:ahLst/>
              <a:cxnLst/>
              <a:rect l="l" t="t" r="r" b="b"/>
              <a:pathLst>
                <a:path w="11512478" h="3505180">
                  <a:moveTo>
                    <a:pt x="0" y="0"/>
                  </a:moveTo>
                  <a:lnTo>
                    <a:pt x="11512478" y="0"/>
                  </a:lnTo>
                  <a:lnTo>
                    <a:pt x="11512478" y="3505180"/>
                  </a:lnTo>
                  <a:lnTo>
                    <a:pt x="0" y="350518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28" name="TextBox 28"/>
            <p:cNvSpPr txBox="1"/>
            <p:nvPr/>
          </p:nvSpPr>
          <p:spPr>
            <a:xfrm>
              <a:off x="0" y="-304800"/>
              <a:ext cx="11512478" cy="380998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490094" lvl="1" indent="-245047" algn="just">
                <a:lnSpc>
                  <a:spcPts val="5675"/>
                </a:lnSpc>
                <a:buFont typeface="Arial"/>
                <a:buChar char="•"/>
              </a:pP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As escolas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indicadas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e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aprovadas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deverão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conter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previamente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na aba:  “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Programas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e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Projetos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-  EJA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EaD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.”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507425" y="5873513"/>
            <a:ext cx="11356364" cy="883868"/>
            <a:chOff x="0" y="0"/>
            <a:chExt cx="15141819" cy="1178491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31" name="TextBox 31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CADASTRO DE ESCOLAS</a:t>
              </a:r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34" name="TextBox 34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pic>
        <p:nvPicPr>
          <p:cNvPr id="35" name="Imagem 34">
            <a:extLst>
              <a:ext uri="{FF2B5EF4-FFF2-40B4-BE49-F238E27FC236}">
                <a16:creationId xmlns:a16="http://schemas.microsoft.com/office/drawing/2014/main" id="{FCE73EF7-4B1E-49D5-9925-0075D62D31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03771" y="2221240"/>
            <a:ext cx="7401185" cy="50174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2676147"/>
            <a:ext cx="16104175" cy="1077218"/>
            <a:chOff x="0" y="0"/>
            <a:chExt cx="21472233" cy="14362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1472234" cy="1436291"/>
            </a:xfrm>
            <a:custGeom>
              <a:avLst/>
              <a:gdLst/>
              <a:ahLst/>
              <a:cxnLst/>
              <a:rect l="l" t="t" r="r" b="b"/>
              <a:pathLst>
                <a:path w="21472234" h="1436291">
                  <a:moveTo>
                    <a:pt x="0" y="0"/>
                  </a:moveTo>
                  <a:lnTo>
                    <a:pt x="21472234" y="0"/>
                  </a:lnTo>
                  <a:lnTo>
                    <a:pt x="21472234" y="1436291"/>
                  </a:lnTo>
                  <a:lnTo>
                    <a:pt x="0" y="14362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21472233" cy="146486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just">
                <a:lnSpc>
                  <a:spcPts val="2724"/>
                </a:lnSpc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Fundamento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legal será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vinculado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automaticamente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à coleta do tipo de ensino 56 – EJA Médio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EaD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;</a:t>
              </a:r>
            </a:p>
          </p:txBody>
        </p:sp>
      </p:grpSp>
      <p:sp>
        <p:nvSpPr>
          <p:cNvPr id="12" name="AutoShape 12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3" name="Group 13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507425" y="842356"/>
            <a:ext cx="14585581" cy="1407779"/>
            <a:chOff x="0" y="0"/>
            <a:chExt cx="20110695" cy="194105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0110695" cy="1941055"/>
            </a:xfrm>
            <a:custGeom>
              <a:avLst/>
              <a:gdLst/>
              <a:ahLst/>
              <a:cxnLst/>
              <a:rect l="l" t="t" r="r" b="b"/>
              <a:pathLst>
                <a:path w="20110695" h="1941055">
                  <a:moveTo>
                    <a:pt x="0" y="0"/>
                  </a:moveTo>
                  <a:lnTo>
                    <a:pt x="20110695" y="0"/>
                  </a:lnTo>
                  <a:lnTo>
                    <a:pt x="20110695" y="1941055"/>
                  </a:lnTo>
                  <a:lnTo>
                    <a:pt x="0" y="19410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57150"/>
              <a:ext cx="20110695" cy="188390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MATRIZ CURRICULAR E HOMOLOGAÇÃO </a:t>
              </a:r>
            </a:p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DE CLASSES</a:t>
              </a:r>
            </a:p>
          </p:txBody>
        </p:sp>
      </p:grpSp>
      <p:sp>
        <p:nvSpPr>
          <p:cNvPr id="19" name="Freeform 19"/>
          <p:cNvSpPr/>
          <p:nvPr/>
        </p:nvSpPr>
        <p:spPr>
          <a:xfrm>
            <a:off x="2029038" y="4505366"/>
            <a:ext cx="3032566" cy="1304003"/>
          </a:xfrm>
          <a:custGeom>
            <a:avLst/>
            <a:gdLst/>
            <a:ahLst/>
            <a:cxnLst/>
            <a:rect l="l" t="t" r="r" b="b"/>
            <a:pathLst>
              <a:path w="3032566" h="1304003">
                <a:moveTo>
                  <a:pt x="0" y="0"/>
                </a:moveTo>
                <a:lnTo>
                  <a:pt x="3032565" y="0"/>
                </a:lnTo>
                <a:lnTo>
                  <a:pt x="3032565" y="1304003"/>
                </a:lnTo>
                <a:lnTo>
                  <a:pt x="0" y="130400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1990172" y="4362489"/>
            <a:ext cx="2942349" cy="1624486"/>
            <a:chOff x="-56680" y="-192393"/>
            <a:chExt cx="4290958" cy="2369058"/>
          </a:xfrm>
        </p:grpSpPr>
        <p:sp>
          <p:nvSpPr>
            <p:cNvPr id="21" name="Freeform 21"/>
            <p:cNvSpPr/>
            <p:nvPr/>
          </p:nvSpPr>
          <p:spPr>
            <a:xfrm>
              <a:off x="101628" y="-192393"/>
              <a:ext cx="4132650" cy="1917655"/>
            </a:xfrm>
            <a:custGeom>
              <a:avLst/>
              <a:gdLst/>
              <a:ahLst/>
              <a:cxnLst/>
              <a:rect l="l" t="t" r="r" b="b"/>
              <a:pathLst>
                <a:path w="4132650" h="1917655">
                  <a:moveTo>
                    <a:pt x="0" y="0"/>
                  </a:moveTo>
                  <a:lnTo>
                    <a:pt x="4132650" y="0"/>
                  </a:lnTo>
                  <a:lnTo>
                    <a:pt x="4132650" y="1917655"/>
                  </a:lnTo>
                  <a:lnTo>
                    <a:pt x="0" y="19176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-56680" y="182811"/>
              <a:ext cx="4132650" cy="199385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500"/>
                </a:lnSpc>
              </a:pPr>
              <a:r>
                <a:rPr lang="en-US" sz="2500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Tipo</a:t>
              </a:r>
            </a:p>
            <a:p>
              <a:pPr algn="ctr">
                <a:lnSpc>
                  <a:spcPts val="3500"/>
                </a:lnSpc>
              </a:pPr>
              <a:r>
                <a:rPr lang="en-US" sz="2500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Escola</a:t>
              </a:r>
            </a:p>
          </p:txBody>
        </p:sp>
      </p:grpSp>
      <p:sp>
        <p:nvSpPr>
          <p:cNvPr id="23" name="Freeform 23"/>
          <p:cNvSpPr/>
          <p:nvPr/>
        </p:nvSpPr>
        <p:spPr>
          <a:xfrm>
            <a:off x="5422788" y="4494415"/>
            <a:ext cx="3032566" cy="1304003"/>
          </a:xfrm>
          <a:custGeom>
            <a:avLst/>
            <a:gdLst/>
            <a:ahLst/>
            <a:cxnLst/>
            <a:rect l="l" t="t" r="r" b="b"/>
            <a:pathLst>
              <a:path w="3032566" h="1304003">
                <a:moveTo>
                  <a:pt x="0" y="0"/>
                </a:moveTo>
                <a:lnTo>
                  <a:pt x="3032566" y="0"/>
                </a:lnTo>
                <a:lnTo>
                  <a:pt x="3032566" y="1304004"/>
                </a:lnTo>
                <a:lnTo>
                  <a:pt x="0" y="130400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8852065" y="4505366"/>
            <a:ext cx="3032566" cy="1304003"/>
          </a:xfrm>
          <a:custGeom>
            <a:avLst/>
            <a:gdLst/>
            <a:ahLst/>
            <a:cxnLst/>
            <a:rect l="l" t="t" r="r" b="b"/>
            <a:pathLst>
              <a:path w="3032566" h="1304003">
                <a:moveTo>
                  <a:pt x="0" y="0"/>
                </a:moveTo>
                <a:lnTo>
                  <a:pt x="3032566" y="0"/>
                </a:lnTo>
                <a:lnTo>
                  <a:pt x="3032566" y="1304003"/>
                </a:lnTo>
                <a:lnTo>
                  <a:pt x="0" y="130400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2225284" y="4525075"/>
            <a:ext cx="3032566" cy="1304003"/>
          </a:xfrm>
          <a:custGeom>
            <a:avLst/>
            <a:gdLst/>
            <a:ahLst/>
            <a:cxnLst/>
            <a:rect l="l" t="t" r="r" b="b"/>
            <a:pathLst>
              <a:path w="3032566" h="1304003">
                <a:moveTo>
                  <a:pt x="0" y="0"/>
                </a:moveTo>
                <a:lnTo>
                  <a:pt x="3032565" y="0"/>
                </a:lnTo>
                <a:lnTo>
                  <a:pt x="3032565" y="1304003"/>
                </a:lnTo>
                <a:lnTo>
                  <a:pt x="0" y="130400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3906506" y="6506482"/>
            <a:ext cx="3032566" cy="1304003"/>
          </a:xfrm>
          <a:custGeom>
            <a:avLst/>
            <a:gdLst/>
            <a:ahLst/>
            <a:cxnLst/>
            <a:rect l="l" t="t" r="r" b="b"/>
            <a:pathLst>
              <a:path w="3032566" h="1304003">
                <a:moveTo>
                  <a:pt x="0" y="0"/>
                </a:moveTo>
                <a:lnTo>
                  <a:pt x="3032565" y="0"/>
                </a:lnTo>
                <a:lnTo>
                  <a:pt x="3032565" y="1304003"/>
                </a:lnTo>
                <a:lnTo>
                  <a:pt x="0" y="130400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0022279" y="6506482"/>
            <a:ext cx="3032566" cy="1304003"/>
          </a:xfrm>
          <a:custGeom>
            <a:avLst/>
            <a:gdLst/>
            <a:ahLst/>
            <a:cxnLst/>
            <a:rect l="l" t="t" r="r" b="b"/>
            <a:pathLst>
              <a:path w="3032566" h="1304003">
                <a:moveTo>
                  <a:pt x="0" y="0"/>
                </a:moveTo>
                <a:lnTo>
                  <a:pt x="3032566" y="0"/>
                </a:lnTo>
                <a:lnTo>
                  <a:pt x="3032566" y="1304003"/>
                </a:lnTo>
                <a:lnTo>
                  <a:pt x="0" y="130400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28" name="Group 28"/>
          <p:cNvGrpSpPr/>
          <p:nvPr/>
        </p:nvGrpSpPr>
        <p:grpSpPr>
          <a:xfrm>
            <a:off x="5475361" y="4494415"/>
            <a:ext cx="2898371" cy="1485653"/>
            <a:chOff x="-94173" y="0"/>
            <a:chExt cx="4226823" cy="2166593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4132650" cy="1917655"/>
            </a:xfrm>
            <a:custGeom>
              <a:avLst/>
              <a:gdLst/>
              <a:ahLst/>
              <a:cxnLst/>
              <a:rect l="l" t="t" r="r" b="b"/>
              <a:pathLst>
                <a:path w="4132650" h="1917655">
                  <a:moveTo>
                    <a:pt x="0" y="0"/>
                  </a:moveTo>
                  <a:lnTo>
                    <a:pt x="4132650" y="0"/>
                  </a:lnTo>
                  <a:lnTo>
                    <a:pt x="4132650" y="1917655"/>
                  </a:lnTo>
                  <a:lnTo>
                    <a:pt x="0" y="19176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-94173" y="172738"/>
              <a:ext cx="4132650" cy="199385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500"/>
                </a:lnSpc>
              </a:pPr>
              <a:r>
                <a:rPr lang="en-US" sz="2500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Tipo</a:t>
              </a:r>
            </a:p>
            <a:p>
              <a:pPr algn="ctr">
                <a:lnSpc>
                  <a:spcPts val="3500"/>
                </a:lnSpc>
              </a:pPr>
              <a:r>
                <a:rPr lang="en-US" sz="2500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de Ensino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8852065" y="4483465"/>
            <a:ext cx="2833796" cy="1314954"/>
            <a:chOff x="0" y="0"/>
            <a:chExt cx="4132650" cy="1917655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4132650" cy="1917655"/>
            </a:xfrm>
            <a:custGeom>
              <a:avLst/>
              <a:gdLst/>
              <a:ahLst/>
              <a:cxnLst/>
              <a:rect l="l" t="t" r="r" b="b"/>
              <a:pathLst>
                <a:path w="4132650" h="1917655">
                  <a:moveTo>
                    <a:pt x="0" y="0"/>
                  </a:moveTo>
                  <a:lnTo>
                    <a:pt x="4132650" y="0"/>
                  </a:lnTo>
                  <a:lnTo>
                    <a:pt x="4132650" y="1917655"/>
                  </a:lnTo>
                  <a:lnTo>
                    <a:pt x="0" y="19176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3" name="TextBox 33"/>
            <p:cNvSpPr txBox="1"/>
            <p:nvPr/>
          </p:nvSpPr>
          <p:spPr>
            <a:xfrm>
              <a:off x="0" y="-76200"/>
              <a:ext cx="4132650" cy="199385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3500"/>
                </a:lnSpc>
              </a:pPr>
              <a:r>
                <a:rPr lang="en-US" sz="2500" b="1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Turno</a:t>
              </a: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2284681" y="4525075"/>
            <a:ext cx="2915644" cy="1481951"/>
            <a:chOff x="0" y="0"/>
            <a:chExt cx="4252013" cy="2161194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4132650" cy="1917655"/>
            </a:xfrm>
            <a:custGeom>
              <a:avLst/>
              <a:gdLst/>
              <a:ahLst/>
              <a:cxnLst/>
              <a:rect l="l" t="t" r="r" b="b"/>
              <a:pathLst>
                <a:path w="4132650" h="1917655">
                  <a:moveTo>
                    <a:pt x="0" y="0"/>
                  </a:moveTo>
                  <a:lnTo>
                    <a:pt x="4132650" y="0"/>
                  </a:lnTo>
                  <a:lnTo>
                    <a:pt x="4132650" y="1917655"/>
                  </a:lnTo>
                  <a:lnTo>
                    <a:pt x="0" y="19176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119363" y="167339"/>
              <a:ext cx="4132650" cy="199385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500"/>
                </a:lnSpc>
              </a:pPr>
              <a:r>
                <a:rPr lang="en-US" sz="2500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Tipo</a:t>
              </a:r>
            </a:p>
            <a:p>
              <a:pPr algn="ctr">
                <a:lnSpc>
                  <a:spcPts val="3500"/>
                </a:lnSpc>
              </a:pPr>
              <a:r>
                <a:rPr lang="en-US" sz="2500" b="1" dirty="0" err="1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Classe</a:t>
              </a:r>
              <a:endParaRPr lang="en-US" sz="2500" b="1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3906506" y="6520309"/>
            <a:ext cx="2888531" cy="11988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220"/>
              </a:lnSpc>
              <a:spcBef>
                <a:spcPct val="0"/>
              </a:spcBef>
            </a:pPr>
            <a:r>
              <a:rPr lang="en-US" sz="2300" b="1" u="none" strike="noStrike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Inclusão no Cadastro de </a:t>
            </a:r>
            <a:r>
              <a:rPr lang="en-US" sz="2300" b="1" u="none" strike="noStrike" dirty="0" err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Escolas</a:t>
            </a:r>
            <a:endParaRPr lang="en-US" sz="2300" b="1" u="none" strike="noStrike" dirty="0">
              <a:solidFill>
                <a:srgbClr val="000000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10110892" y="6720334"/>
            <a:ext cx="2824071" cy="7988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220"/>
              </a:lnSpc>
              <a:spcBef>
                <a:spcPct val="0"/>
              </a:spcBef>
            </a:pPr>
            <a:r>
              <a:rPr lang="en-US" sz="2300" b="1" u="none" strike="noStrike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Matriz / </a:t>
            </a:r>
            <a:r>
              <a:rPr lang="en-US" sz="2300" b="1" u="none" strike="noStrike" dirty="0" err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Fundamento</a:t>
            </a:r>
            <a:r>
              <a:rPr lang="en-US" sz="2300" b="1" u="none" strike="noStrike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 Legal</a:t>
            </a:r>
          </a:p>
        </p:txBody>
      </p:sp>
      <p:grpSp>
        <p:nvGrpSpPr>
          <p:cNvPr id="39" name="Group 39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41" name="TextBox 41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sp>
        <p:nvSpPr>
          <p:cNvPr id="4" name="Freeform 4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38465" b="-38461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507425" y="842356"/>
            <a:ext cx="14585581" cy="1407779"/>
            <a:chOff x="0" y="0"/>
            <a:chExt cx="20110695" cy="194105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110695" cy="1941055"/>
            </a:xfrm>
            <a:custGeom>
              <a:avLst/>
              <a:gdLst/>
              <a:ahLst/>
              <a:cxnLst/>
              <a:rect l="l" t="t" r="r" b="b"/>
              <a:pathLst>
                <a:path w="20110695" h="1941055">
                  <a:moveTo>
                    <a:pt x="0" y="0"/>
                  </a:moveTo>
                  <a:lnTo>
                    <a:pt x="20110695" y="0"/>
                  </a:lnTo>
                  <a:lnTo>
                    <a:pt x="20110695" y="1941055"/>
                  </a:lnTo>
                  <a:lnTo>
                    <a:pt x="0" y="19410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57150"/>
              <a:ext cx="20110695" cy="188390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MATRIZ CURRICULAR E HOMOLOGAÇÃO </a:t>
              </a:r>
            </a:p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DE CLASSES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87214" y="2415692"/>
            <a:ext cx="17773105" cy="1458533"/>
            <a:chOff x="0" y="0"/>
            <a:chExt cx="23697474" cy="194471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697474" cy="1944710"/>
            </a:xfrm>
            <a:custGeom>
              <a:avLst/>
              <a:gdLst/>
              <a:ahLst/>
              <a:cxnLst/>
              <a:rect l="l" t="t" r="r" b="b"/>
              <a:pathLst>
                <a:path w="23697474" h="1944710">
                  <a:moveTo>
                    <a:pt x="0" y="0"/>
                  </a:moveTo>
                  <a:lnTo>
                    <a:pt x="23697474" y="0"/>
                  </a:lnTo>
                  <a:lnTo>
                    <a:pt x="23697474" y="1944710"/>
                  </a:lnTo>
                  <a:lnTo>
                    <a:pt x="0" y="194471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152400"/>
              <a:ext cx="23697474" cy="209711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273876" lvl="1" indent="-136938" algn="just">
                <a:lnSpc>
                  <a:spcPts val="4086"/>
                </a:lnSpc>
                <a:buFont typeface="Arial"/>
                <a:buChar char="•"/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fluxo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homologação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deverá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seguir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mesmo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fluxo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classes da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modalidade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presencial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;</a:t>
              </a:r>
            </a:p>
            <a:p>
              <a:pPr algn="just">
                <a:lnSpc>
                  <a:spcPts val="1997"/>
                </a:lnSpc>
              </a:pPr>
              <a:endParaRPr lang="en-US" sz="227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273876" lvl="1" indent="-136938" algn="just">
                <a:lnSpc>
                  <a:spcPts val="4086"/>
                </a:lnSpc>
                <a:buFont typeface="Arial"/>
                <a:buChar char="•"/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Para 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fluxo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homologação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serão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considerados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3 status para as classes: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741094" y="7642697"/>
            <a:ext cx="11825297" cy="1572799"/>
            <a:chOff x="0" y="0"/>
            <a:chExt cx="15767063" cy="2097066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5767062" cy="2097066"/>
            </a:xfrm>
            <a:custGeom>
              <a:avLst/>
              <a:gdLst/>
              <a:ahLst/>
              <a:cxnLst/>
              <a:rect l="l" t="t" r="r" b="b"/>
              <a:pathLst>
                <a:path w="15767062" h="2097066">
                  <a:moveTo>
                    <a:pt x="0" y="0"/>
                  </a:moveTo>
                  <a:lnTo>
                    <a:pt x="15767062" y="0"/>
                  </a:lnTo>
                  <a:lnTo>
                    <a:pt x="15767062" y="2097066"/>
                  </a:lnTo>
                  <a:lnTo>
                    <a:pt x="0" y="20970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28575"/>
              <a:ext cx="15767063" cy="21256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just">
                <a:lnSpc>
                  <a:spcPts val="2724"/>
                </a:lnSpc>
              </a:pP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Classes que,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após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justificativa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pela Diretoria de Ensino e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unidade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escolar,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poderão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ter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seu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status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alterado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para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homologado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ou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não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pelo </a:t>
              </a:r>
              <a:r>
                <a:rPr lang="en-US" sz="2270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Órgão</a:t>
              </a:r>
              <a:r>
                <a:rPr lang="en-US" sz="2270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Central.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3741094" y="6050668"/>
            <a:ext cx="5611539" cy="923330"/>
            <a:chOff x="0" y="0"/>
            <a:chExt cx="7482052" cy="123110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82053" cy="1231107"/>
            </a:xfrm>
            <a:custGeom>
              <a:avLst/>
              <a:gdLst/>
              <a:ahLst/>
              <a:cxnLst/>
              <a:rect l="l" t="t" r="r" b="b"/>
              <a:pathLst>
                <a:path w="7482053" h="1231107">
                  <a:moveTo>
                    <a:pt x="0" y="0"/>
                  </a:moveTo>
                  <a:lnTo>
                    <a:pt x="7482053" y="0"/>
                  </a:lnTo>
                  <a:lnTo>
                    <a:pt x="7482053" y="1231107"/>
                  </a:lnTo>
                  <a:lnTo>
                    <a:pt x="0" y="123110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28575"/>
              <a:ext cx="7482052" cy="125968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just">
                <a:lnSpc>
                  <a:spcPts val="2724"/>
                </a:lnSpc>
              </a:pPr>
              <a:r>
                <a:rPr lang="en-US" sz="227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Classes zeradas (sem alunos) que não gerarão quadro aulas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3657217" y="4239045"/>
            <a:ext cx="5695416" cy="905477"/>
            <a:chOff x="0" y="0"/>
            <a:chExt cx="7593888" cy="1207303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593888" cy="1207303"/>
            </a:xfrm>
            <a:custGeom>
              <a:avLst/>
              <a:gdLst/>
              <a:ahLst/>
              <a:cxnLst/>
              <a:rect l="l" t="t" r="r" b="b"/>
              <a:pathLst>
                <a:path w="7593888" h="1207303">
                  <a:moveTo>
                    <a:pt x="0" y="0"/>
                  </a:moveTo>
                  <a:lnTo>
                    <a:pt x="7593888" y="0"/>
                  </a:lnTo>
                  <a:lnTo>
                    <a:pt x="7593888" y="1207303"/>
                  </a:lnTo>
                  <a:lnTo>
                    <a:pt x="0" y="120730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28575"/>
              <a:ext cx="7593888" cy="123587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just">
                <a:lnSpc>
                  <a:spcPts val="2724"/>
                </a:lnSpc>
              </a:pPr>
              <a:r>
                <a:rPr lang="en-US" sz="227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Classes que poderão gerar quadro aulas</a:t>
              </a:r>
            </a:p>
          </p:txBody>
        </p:sp>
      </p:grpSp>
      <p:sp>
        <p:nvSpPr>
          <p:cNvPr id="22" name="AutoShape 22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23" name="Group 23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sp>
        <p:nvSpPr>
          <p:cNvPr id="26" name="Freeform 26"/>
          <p:cNvSpPr/>
          <p:nvPr/>
        </p:nvSpPr>
        <p:spPr>
          <a:xfrm>
            <a:off x="477658" y="4039782"/>
            <a:ext cx="3032566" cy="1304003"/>
          </a:xfrm>
          <a:custGeom>
            <a:avLst/>
            <a:gdLst/>
            <a:ahLst/>
            <a:cxnLst/>
            <a:rect l="l" t="t" r="r" b="b"/>
            <a:pathLst>
              <a:path w="3032566" h="1304003">
                <a:moveTo>
                  <a:pt x="0" y="0"/>
                </a:moveTo>
                <a:lnTo>
                  <a:pt x="3032566" y="0"/>
                </a:lnTo>
                <a:lnTo>
                  <a:pt x="3032566" y="1304003"/>
                </a:lnTo>
                <a:lnTo>
                  <a:pt x="0" y="13040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7" name="TextBox 27"/>
          <p:cNvSpPr txBox="1"/>
          <p:nvPr/>
        </p:nvSpPr>
        <p:spPr>
          <a:xfrm>
            <a:off x="857781" y="4360157"/>
            <a:ext cx="2117527" cy="450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00"/>
              </a:lnSpc>
              <a:spcBef>
                <a:spcPct val="0"/>
              </a:spcBef>
            </a:pPr>
            <a:r>
              <a:rPr lang="en-US" sz="2500" b="1" u="none" strike="noStrike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Homologado</a:t>
            </a:r>
          </a:p>
        </p:txBody>
      </p:sp>
      <p:sp>
        <p:nvSpPr>
          <p:cNvPr id="28" name="Freeform 28"/>
          <p:cNvSpPr/>
          <p:nvPr/>
        </p:nvSpPr>
        <p:spPr>
          <a:xfrm>
            <a:off x="477658" y="5860331"/>
            <a:ext cx="3032566" cy="1304003"/>
          </a:xfrm>
          <a:custGeom>
            <a:avLst/>
            <a:gdLst/>
            <a:ahLst/>
            <a:cxnLst/>
            <a:rect l="l" t="t" r="r" b="b"/>
            <a:pathLst>
              <a:path w="3032566" h="1304003">
                <a:moveTo>
                  <a:pt x="0" y="0"/>
                </a:moveTo>
                <a:lnTo>
                  <a:pt x="3032566" y="0"/>
                </a:lnTo>
                <a:lnTo>
                  <a:pt x="3032566" y="1304003"/>
                </a:lnTo>
                <a:lnTo>
                  <a:pt x="0" y="13040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477658" y="7543607"/>
            <a:ext cx="3032566" cy="1304003"/>
          </a:xfrm>
          <a:custGeom>
            <a:avLst/>
            <a:gdLst/>
            <a:ahLst/>
            <a:cxnLst/>
            <a:rect l="l" t="t" r="r" b="b"/>
            <a:pathLst>
              <a:path w="3032566" h="1304003">
                <a:moveTo>
                  <a:pt x="0" y="0"/>
                </a:moveTo>
                <a:lnTo>
                  <a:pt x="3032566" y="0"/>
                </a:lnTo>
                <a:lnTo>
                  <a:pt x="3032566" y="1304003"/>
                </a:lnTo>
                <a:lnTo>
                  <a:pt x="0" y="13040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0" name="TextBox 30"/>
          <p:cNvSpPr txBox="1"/>
          <p:nvPr/>
        </p:nvSpPr>
        <p:spPr>
          <a:xfrm>
            <a:off x="940508" y="6029733"/>
            <a:ext cx="2117527" cy="889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Não </a:t>
            </a:r>
          </a:p>
          <a:p>
            <a:pPr marL="0" lvl="0" indent="0" algn="ctr">
              <a:lnSpc>
                <a:spcPts val="3500"/>
              </a:lnSpc>
              <a:spcBef>
                <a:spcPct val="0"/>
              </a:spcBef>
            </a:pPr>
            <a:r>
              <a:rPr lang="en-US" sz="2500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Homologado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983913" y="7932083"/>
            <a:ext cx="1865263" cy="450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00"/>
              </a:lnSpc>
              <a:spcBef>
                <a:spcPct val="0"/>
              </a:spcBef>
            </a:pPr>
            <a:r>
              <a:rPr lang="en-US" sz="2500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Em Revisão</a:t>
            </a:r>
          </a:p>
        </p:txBody>
      </p:sp>
      <p:grpSp>
        <p:nvGrpSpPr>
          <p:cNvPr id="32" name="Group 32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t="-165902" b="-165900"/>
              </a:stretch>
            </a:blipFill>
          </p:spPr>
        </p:sp>
      </p:grpSp>
      <p:grpSp>
        <p:nvGrpSpPr>
          <p:cNvPr id="34" name="Group 34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85725"/>
              <a:ext cx="15141819" cy="109276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90"/>
                </a:lnSpc>
              </a:pPr>
              <a:r>
                <a:rPr lang="en-US" sz="4364" b="1" spc="-174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MATRÍCULA</a:t>
              </a:r>
            </a:p>
          </p:txBody>
        </p:sp>
      </p:grpSp>
      <p:sp>
        <p:nvSpPr>
          <p:cNvPr id="12" name="AutoShape 12"/>
          <p:cNvSpPr/>
          <p:nvPr/>
        </p:nvSpPr>
        <p:spPr>
          <a:xfrm>
            <a:off x="897073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3" name="Group 13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507425" y="2052034"/>
            <a:ext cx="11720651" cy="3803172"/>
            <a:chOff x="0" y="0"/>
            <a:chExt cx="15627535" cy="507089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5627534" cy="5070896"/>
            </a:xfrm>
            <a:custGeom>
              <a:avLst/>
              <a:gdLst/>
              <a:ahLst/>
              <a:cxnLst/>
              <a:rect l="l" t="t" r="r" b="b"/>
              <a:pathLst>
                <a:path w="15627534" h="5070896">
                  <a:moveTo>
                    <a:pt x="0" y="0"/>
                  </a:moveTo>
                  <a:lnTo>
                    <a:pt x="15627534" y="0"/>
                  </a:lnTo>
                  <a:lnTo>
                    <a:pt x="15627534" y="5070896"/>
                  </a:lnTo>
                  <a:lnTo>
                    <a:pt x="0" y="50708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-257175"/>
              <a:ext cx="15627535" cy="532807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490094" lvl="1" indent="-245047" algn="just">
                <a:lnSpc>
                  <a:spcPts val="5107"/>
                </a:lnSpc>
                <a:buFont typeface="Arial"/>
                <a:buChar char="•"/>
              </a:pP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matrícula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será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realizada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através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do módulo: </a:t>
              </a:r>
              <a:r>
                <a:rPr lang="en-US" sz="2270" b="1" i="1" u="sng" strike="noStrike" dirty="0">
                  <a:solidFill>
                    <a:srgbClr val="000000"/>
                  </a:solidFill>
                  <a:latin typeface="Poppins Bold Italics"/>
                  <a:ea typeface="Poppins Bold Italics"/>
                  <a:cs typeface="Poppins Bold Italics"/>
                  <a:sym typeface="Poppins Bold Italics"/>
                </a:rPr>
                <a:t>“Matrícula EJA </a:t>
              </a:r>
              <a:r>
                <a:rPr lang="en-US" sz="2270" b="1" i="1" u="sng" strike="noStrike" dirty="0" err="1">
                  <a:solidFill>
                    <a:srgbClr val="000000"/>
                  </a:solidFill>
                  <a:latin typeface="Poppins Bold Italics"/>
                  <a:ea typeface="Poppins Bold Italics"/>
                  <a:cs typeface="Poppins Bold Italics"/>
                  <a:sym typeface="Poppins Bold Italics"/>
                </a:rPr>
                <a:t>EaD</a:t>
              </a:r>
              <a:r>
                <a:rPr lang="en-US" sz="2270" b="1" i="1" u="sng" strike="noStrike" dirty="0">
                  <a:solidFill>
                    <a:srgbClr val="000000"/>
                  </a:solidFill>
                  <a:latin typeface="Poppins Bold Italics"/>
                  <a:ea typeface="Poppins Bold Italics"/>
                  <a:cs typeface="Poppins Bold Italics"/>
                  <a:sym typeface="Poppins Bold Italics"/>
                </a:rPr>
                <a:t>”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disponível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no menu Educação a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distância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. </a:t>
              </a:r>
            </a:p>
            <a:p>
              <a:pPr algn="just">
                <a:lnSpc>
                  <a:spcPts val="5107"/>
                </a:lnSpc>
              </a:pPr>
              <a:endParaRPr lang="en-US" sz="2270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490094" lvl="1" indent="-245047" algn="just">
                <a:lnSpc>
                  <a:spcPts val="5107"/>
                </a:lnSpc>
                <a:buFont typeface="Arial"/>
                <a:buChar char="•"/>
              </a:pP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Matrícula Manual (</a:t>
              </a:r>
              <a:r>
                <a:rPr lang="en-US" sz="2270" b="1" u="sng" strike="noStrike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Escola e Diretoria de Ensino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)</a:t>
              </a:r>
            </a:p>
            <a:p>
              <a:pPr algn="just">
                <a:lnSpc>
                  <a:spcPts val="5107"/>
                </a:lnSpc>
              </a:pPr>
              <a:endParaRPr lang="en-US" sz="2270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490094" lvl="1" indent="-245047" algn="just">
                <a:lnSpc>
                  <a:spcPts val="5107"/>
                </a:lnSpc>
                <a:buFont typeface="Arial"/>
                <a:buChar char="•"/>
              </a:pP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Corte </a:t>
              </a:r>
              <a:r>
                <a:rPr lang="en-US" sz="2270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Etário</a:t>
              </a:r>
              <a:r>
                <a:rPr lang="en-US" sz="2270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: </a:t>
              </a:r>
              <a:r>
                <a:rPr lang="en-US" sz="2270" b="1" u="sng" dirty="0">
                  <a:solidFill>
                    <a:srgbClr val="000000"/>
                  </a:solidFill>
                  <a:latin typeface="Poppins Bold"/>
                  <a:ea typeface="Poppins"/>
                  <a:cs typeface="Poppins Bold"/>
                  <a:sym typeface="Poppins Bold"/>
                </a:rPr>
                <a:t>a</a:t>
              </a:r>
              <a:r>
                <a:rPr lang="en-US" sz="2270" b="1" u="sng" strike="noStrike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 </a:t>
              </a:r>
              <a:r>
                <a:rPr lang="en-US" sz="2270" b="1" u="sng" strike="noStrike" dirty="0" err="1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partir</a:t>
              </a:r>
              <a:r>
                <a:rPr lang="en-US" sz="2270" b="1" u="sng" strike="noStrike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 de 18 anos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3360992" y="2577495"/>
            <a:ext cx="4141030" cy="4779004"/>
            <a:chOff x="0" y="0"/>
            <a:chExt cx="5521374" cy="637200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5521374" cy="6372005"/>
            </a:xfrm>
            <a:custGeom>
              <a:avLst/>
              <a:gdLst/>
              <a:ahLst/>
              <a:cxnLst/>
              <a:rect l="l" t="t" r="r" b="b"/>
              <a:pathLst>
                <a:path w="5521374" h="6372005">
                  <a:moveTo>
                    <a:pt x="0" y="0"/>
                  </a:moveTo>
                  <a:lnTo>
                    <a:pt x="5521374" y="0"/>
                  </a:lnTo>
                  <a:lnTo>
                    <a:pt x="5521374" y="6372005"/>
                  </a:lnTo>
                  <a:lnTo>
                    <a:pt x="0" y="63720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</p:sp>
        <p:grpSp>
          <p:nvGrpSpPr>
            <p:cNvPr id="21" name="Group 21"/>
            <p:cNvGrpSpPr/>
            <p:nvPr/>
          </p:nvGrpSpPr>
          <p:grpSpPr>
            <a:xfrm>
              <a:off x="0" y="5101516"/>
              <a:ext cx="5521374" cy="653041"/>
              <a:chOff x="0" y="0"/>
              <a:chExt cx="1478100" cy="174822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1478100" cy="174822"/>
              </a:xfrm>
              <a:custGeom>
                <a:avLst/>
                <a:gdLst/>
                <a:ahLst/>
                <a:cxnLst/>
                <a:rect l="l" t="t" r="r" b="b"/>
                <a:pathLst>
                  <a:path w="1478100" h="174822">
                    <a:moveTo>
                      <a:pt x="0" y="0"/>
                    </a:moveTo>
                    <a:lnTo>
                      <a:pt x="1478100" y="0"/>
                    </a:lnTo>
                    <a:lnTo>
                      <a:pt x="1478100" y="174822"/>
                    </a:lnTo>
                    <a:lnTo>
                      <a:pt x="0" y="174822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114300" cap="sq">
                <a:solidFill>
                  <a:srgbClr val="F35000"/>
                </a:solidFill>
                <a:prstDash val="solid"/>
                <a:miter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19050"/>
                <a:ext cx="1478100" cy="19387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160"/>
                  </a:lnSpc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0" y="3186003"/>
              <a:ext cx="5521374" cy="653041"/>
              <a:chOff x="0" y="0"/>
              <a:chExt cx="1478100" cy="174822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1478100" cy="174822"/>
              </a:xfrm>
              <a:custGeom>
                <a:avLst/>
                <a:gdLst/>
                <a:ahLst/>
                <a:cxnLst/>
                <a:rect l="l" t="t" r="r" b="b"/>
                <a:pathLst>
                  <a:path w="1478100" h="174822">
                    <a:moveTo>
                      <a:pt x="0" y="0"/>
                    </a:moveTo>
                    <a:lnTo>
                      <a:pt x="1478100" y="0"/>
                    </a:lnTo>
                    <a:lnTo>
                      <a:pt x="1478100" y="174822"/>
                    </a:lnTo>
                    <a:lnTo>
                      <a:pt x="0" y="174822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114300" cap="sq">
                <a:solidFill>
                  <a:srgbClr val="F35000"/>
                </a:solidFill>
                <a:prstDash val="solid"/>
                <a:miter/>
              </a:ln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0" y="-19050"/>
                <a:ext cx="1478100" cy="19387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160"/>
                  </a:lnSpc>
                </a:pPr>
                <a:endParaRPr/>
              </a:p>
            </p:txBody>
          </p:sp>
        </p:grpSp>
        <p:grpSp>
          <p:nvGrpSpPr>
            <p:cNvPr id="27" name="Group 27"/>
            <p:cNvGrpSpPr/>
            <p:nvPr/>
          </p:nvGrpSpPr>
          <p:grpSpPr>
            <a:xfrm>
              <a:off x="0" y="0"/>
              <a:ext cx="5521374" cy="653041"/>
              <a:chOff x="0" y="0"/>
              <a:chExt cx="1478100" cy="174822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1478100" cy="174822"/>
              </a:xfrm>
              <a:custGeom>
                <a:avLst/>
                <a:gdLst/>
                <a:ahLst/>
                <a:cxnLst/>
                <a:rect l="l" t="t" r="r" b="b"/>
                <a:pathLst>
                  <a:path w="1478100" h="174822">
                    <a:moveTo>
                      <a:pt x="0" y="0"/>
                    </a:moveTo>
                    <a:lnTo>
                      <a:pt x="1478100" y="0"/>
                    </a:lnTo>
                    <a:lnTo>
                      <a:pt x="1478100" y="174822"/>
                    </a:lnTo>
                    <a:lnTo>
                      <a:pt x="0" y="174822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114300" cap="sq">
                <a:solidFill>
                  <a:srgbClr val="F35000"/>
                </a:solidFill>
                <a:prstDash val="solid"/>
                <a:miter/>
              </a:ln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0" y="-19050"/>
                <a:ext cx="1478100" cy="19387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160"/>
                  </a:lnSpc>
                </a:pPr>
                <a:endParaRPr/>
              </a:p>
            </p:txBody>
          </p:sp>
        </p:grpSp>
      </p:grpSp>
      <p:sp>
        <p:nvSpPr>
          <p:cNvPr id="30" name="Freeform 30"/>
          <p:cNvSpPr/>
          <p:nvPr/>
        </p:nvSpPr>
        <p:spPr>
          <a:xfrm>
            <a:off x="7296463" y="6615599"/>
            <a:ext cx="5073671" cy="2642701"/>
          </a:xfrm>
          <a:custGeom>
            <a:avLst/>
            <a:gdLst/>
            <a:ahLst/>
            <a:cxnLst/>
            <a:rect l="l" t="t" r="r" b="b"/>
            <a:pathLst>
              <a:path w="5073671" h="2642701">
                <a:moveTo>
                  <a:pt x="0" y="0"/>
                </a:moveTo>
                <a:lnTo>
                  <a:pt x="5073670" y="0"/>
                </a:lnTo>
                <a:lnTo>
                  <a:pt x="5073670" y="2642701"/>
                </a:lnTo>
                <a:lnTo>
                  <a:pt x="0" y="264270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17" r="-117" b="-42163"/>
            </a:stretch>
          </a:blipFill>
        </p:spPr>
      </p:sp>
      <p:sp>
        <p:nvSpPr>
          <p:cNvPr id="31" name="TextBox 31"/>
          <p:cNvSpPr txBox="1"/>
          <p:nvPr/>
        </p:nvSpPr>
        <p:spPr>
          <a:xfrm>
            <a:off x="9121114" y="6764451"/>
            <a:ext cx="2859086" cy="749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975"/>
              </a:lnSpc>
              <a:spcBef>
                <a:spcPct val="0"/>
              </a:spcBef>
            </a:pPr>
            <a:r>
              <a:rPr lang="en-US" sz="2125" b="1" u="none" strike="noStrike" spc="-84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Inscrição de Aluno Fora da Rede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9038743" y="8106683"/>
            <a:ext cx="3023829" cy="7460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5"/>
              </a:lnSpc>
              <a:spcBef>
                <a:spcPct val="0"/>
              </a:spcBef>
            </a:pPr>
            <a:r>
              <a:rPr lang="en-US" sz="2125" b="1" spc="-84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Inscrição por intenção de Transferência</a:t>
            </a:r>
          </a:p>
        </p:txBody>
      </p:sp>
      <p:sp>
        <p:nvSpPr>
          <p:cNvPr id="33" name="Freeform 33"/>
          <p:cNvSpPr/>
          <p:nvPr/>
        </p:nvSpPr>
        <p:spPr>
          <a:xfrm>
            <a:off x="4123206" y="7631155"/>
            <a:ext cx="2840919" cy="1221595"/>
          </a:xfrm>
          <a:custGeom>
            <a:avLst/>
            <a:gdLst/>
            <a:ahLst/>
            <a:cxnLst/>
            <a:rect l="l" t="t" r="r" b="b"/>
            <a:pathLst>
              <a:path w="2840919" h="1221595">
                <a:moveTo>
                  <a:pt x="0" y="0"/>
                </a:moveTo>
                <a:lnTo>
                  <a:pt x="2840920" y="0"/>
                </a:lnTo>
                <a:lnTo>
                  <a:pt x="2840920" y="1221596"/>
                </a:lnTo>
                <a:lnTo>
                  <a:pt x="0" y="122159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4" name="TextBox 34"/>
          <p:cNvSpPr txBox="1"/>
          <p:nvPr/>
        </p:nvSpPr>
        <p:spPr>
          <a:xfrm>
            <a:off x="4123206" y="7717769"/>
            <a:ext cx="2717931" cy="749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975"/>
              </a:lnSpc>
              <a:spcBef>
                <a:spcPct val="0"/>
              </a:spcBef>
            </a:pPr>
            <a:r>
              <a:rPr lang="en-US" sz="2125" b="1" u="none" strike="noStrike" spc="-84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Ordem de Atendimento</a:t>
            </a:r>
          </a:p>
        </p:txBody>
      </p:sp>
      <p:grpSp>
        <p:nvGrpSpPr>
          <p:cNvPr id="35" name="Group 35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37" name="TextBox 37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85725"/>
              <a:ext cx="15141819" cy="109276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90"/>
                </a:lnSpc>
              </a:pPr>
              <a:r>
                <a:rPr lang="en-US" sz="4364" b="1" spc="-174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MOVIMENTAÇÕES DE MATRÍCULA</a:t>
              </a:r>
            </a:p>
          </p:txBody>
        </p:sp>
      </p:grpSp>
      <p:sp>
        <p:nvSpPr>
          <p:cNvPr id="12" name="AutoShape 12"/>
          <p:cNvSpPr/>
          <p:nvPr/>
        </p:nvSpPr>
        <p:spPr>
          <a:xfrm>
            <a:off x="897073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3" name="Group 13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507425" y="2392743"/>
            <a:ext cx="3032566" cy="1304003"/>
          </a:xfrm>
          <a:custGeom>
            <a:avLst/>
            <a:gdLst/>
            <a:ahLst/>
            <a:cxnLst/>
            <a:rect l="l" t="t" r="r" b="b"/>
            <a:pathLst>
              <a:path w="3032566" h="1304003">
                <a:moveTo>
                  <a:pt x="0" y="0"/>
                </a:moveTo>
                <a:lnTo>
                  <a:pt x="3032566" y="0"/>
                </a:lnTo>
                <a:lnTo>
                  <a:pt x="3032566" y="1304003"/>
                </a:lnTo>
                <a:lnTo>
                  <a:pt x="0" y="130400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507425" y="2381792"/>
            <a:ext cx="2938523" cy="1479494"/>
            <a:chOff x="0" y="0"/>
            <a:chExt cx="4285378" cy="2157611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4132650" cy="1917655"/>
            </a:xfrm>
            <a:custGeom>
              <a:avLst/>
              <a:gdLst/>
              <a:ahLst/>
              <a:cxnLst/>
              <a:rect l="l" t="t" r="r" b="b"/>
              <a:pathLst>
                <a:path w="4132650" h="1917655">
                  <a:moveTo>
                    <a:pt x="0" y="0"/>
                  </a:moveTo>
                  <a:lnTo>
                    <a:pt x="4132650" y="0"/>
                  </a:lnTo>
                  <a:lnTo>
                    <a:pt x="4132650" y="1917655"/>
                  </a:lnTo>
                  <a:lnTo>
                    <a:pt x="0" y="19176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152728" y="163756"/>
              <a:ext cx="4132650" cy="199385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500"/>
                </a:lnSpc>
              </a:pPr>
              <a:r>
                <a:rPr lang="en-US" sz="2500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Baixa</a:t>
              </a:r>
            </a:p>
            <a:p>
              <a:pPr algn="ctr">
                <a:lnSpc>
                  <a:spcPts val="3500"/>
                </a:lnSpc>
              </a:pPr>
              <a:r>
                <a:rPr lang="en-US" sz="2500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Transferência</a:t>
              </a:r>
            </a:p>
          </p:txBody>
        </p:sp>
      </p:grpSp>
      <p:sp>
        <p:nvSpPr>
          <p:cNvPr id="20" name="Freeform 20"/>
          <p:cNvSpPr/>
          <p:nvPr/>
        </p:nvSpPr>
        <p:spPr>
          <a:xfrm>
            <a:off x="507425" y="4527488"/>
            <a:ext cx="3032566" cy="1304003"/>
          </a:xfrm>
          <a:custGeom>
            <a:avLst/>
            <a:gdLst/>
            <a:ahLst/>
            <a:cxnLst/>
            <a:rect l="l" t="t" r="r" b="b"/>
            <a:pathLst>
              <a:path w="3032566" h="1304003">
                <a:moveTo>
                  <a:pt x="0" y="0"/>
                </a:moveTo>
                <a:lnTo>
                  <a:pt x="3032566" y="0"/>
                </a:lnTo>
                <a:lnTo>
                  <a:pt x="3032566" y="1304003"/>
                </a:lnTo>
                <a:lnTo>
                  <a:pt x="0" y="130400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21" name="Group 21"/>
          <p:cNvGrpSpPr/>
          <p:nvPr/>
        </p:nvGrpSpPr>
        <p:grpSpPr>
          <a:xfrm>
            <a:off x="507425" y="4516537"/>
            <a:ext cx="2927637" cy="1547242"/>
            <a:chOff x="0" y="0"/>
            <a:chExt cx="4269502" cy="2256411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132650" cy="1917655"/>
            </a:xfrm>
            <a:custGeom>
              <a:avLst/>
              <a:gdLst/>
              <a:ahLst/>
              <a:cxnLst/>
              <a:rect l="l" t="t" r="r" b="b"/>
              <a:pathLst>
                <a:path w="4132650" h="1917655">
                  <a:moveTo>
                    <a:pt x="0" y="0"/>
                  </a:moveTo>
                  <a:lnTo>
                    <a:pt x="4132650" y="0"/>
                  </a:lnTo>
                  <a:lnTo>
                    <a:pt x="4132650" y="1917655"/>
                  </a:lnTo>
                  <a:lnTo>
                    <a:pt x="0" y="19176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136852" y="262556"/>
              <a:ext cx="4132650" cy="199385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500"/>
                </a:lnSpc>
              </a:pPr>
              <a:r>
                <a:rPr lang="en-US" sz="2500" b="1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Cessão por </a:t>
              </a:r>
              <a:r>
                <a:rPr lang="en-US" sz="2500" b="1" dirty="0" err="1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Exame</a:t>
              </a:r>
              <a:endParaRPr lang="en-US" sz="2500" b="1" dirty="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</p:txBody>
        </p:sp>
      </p:grpSp>
      <p:sp>
        <p:nvSpPr>
          <p:cNvPr id="24" name="Freeform 24"/>
          <p:cNvSpPr/>
          <p:nvPr/>
        </p:nvSpPr>
        <p:spPr>
          <a:xfrm>
            <a:off x="507425" y="6561621"/>
            <a:ext cx="3032566" cy="1304003"/>
          </a:xfrm>
          <a:custGeom>
            <a:avLst/>
            <a:gdLst/>
            <a:ahLst/>
            <a:cxnLst/>
            <a:rect l="l" t="t" r="r" b="b"/>
            <a:pathLst>
              <a:path w="3032566" h="1304003">
                <a:moveTo>
                  <a:pt x="0" y="0"/>
                </a:moveTo>
                <a:lnTo>
                  <a:pt x="3032566" y="0"/>
                </a:lnTo>
                <a:lnTo>
                  <a:pt x="3032566" y="1304003"/>
                </a:lnTo>
                <a:lnTo>
                  <a:pt x="0" y="130400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25" name="Group 25"/>
          <p:cNvGrpSpPr/>
          <p:nvPr/>
        </p:nvGrpSpPr>
        <p:grpSpPr>
          <a:xfrm>
            <a:off x="507425" y="6504950"/>
            <a:ext cx="2903869" cy="1360674"/>
            <a:chOff x="0" y="-66675"/>
            <a:chExt cx="4234842" cy="1984330"/>
          </a:xfrm>
        </p:grpSpPr>
        <p:sp>
          <p:nvSpPr>
            <p:cNvPr id="26" name="Freeform 26"/>
            <p:cNvSpPr/>
            <p:nvPr/>
          </p:nvSpPr>
          <p:spPr>
            <a:xfrm>
              <a:off x="15876" y="-39591"/>
              <a:ext cx="4218966" cy="1917655"/>
            </a:xfrm>
            <a:custGeom>
              <a:avLst/>
              <a:gdLst/>
              <a:ahLst/>
              <a:cxnLst/>
              <a:rect l="l" t="t" r="r" b="b"/>
              <a:pathLst>
                <a:path w="4218966" h="1917655">
                  <a:moveTo>
                    <a:pt x="0" y="0"/>
                  </a:moveTo>
                  <a:lnTo>
                    <a:pt x="4218966" y="0"/>
                  </a:lnTo>
                  <a:lnTo>
                    <a:pt x="4218966" y="1917655"/>
                  </a:lnTo>
                  <a:lnTo>
                    <a:pt x="0" y="19176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27" name="TextBox 27"/>
            <p:cNvSpPr txBox="1"/>
            <p:nvPr/>
          </p:nvSpPr>
          <p:spPr>
            <a:xfrm>
              <a:off x="0" y="-66675"/>
              <a:ext cx="4218966" cy="198433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3360"/>
                </a:lnSpc>
                <a:spcBef>
                  <a:spcPct val="0"/>
                </a:spcBef>
              </a:pPr>
              <a:r>
                <a:rPr lang="en-US" sz="2400" b="1" u="none" strike="noStrike" dirty="0">
                  <a:solidFill>
                    <a:srgbClr val="000000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Não Comparecimento</a:t>
              </a:r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3848469" y="4393364"/>
            <a:ext cx="11228213" cy="1285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just">
              <a:lnSpc>
                <a:spcPts val="5306"/>
              </a:lnSpc>
              <a:spcBef>
                <a:spcPct val="0"/>
              </a:spcBef>
            </a:pPr>
            <a:r>
              <a:rPr lang="en-US" sz="2267" u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Destinada aos estudantes que obtiveram aprovação em exame de certificação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736282" y="2263365"/>
            <a:ext cx="13419563" cy="12708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just">
              <a:lnSpc>
                <a:spcPts val="5306"/>
              </a:lnSpc>
              <a:spcBef>
                <a:spcPct val="0"/>
              </a:spcBef>
            </a:pPr>
            <a:r>
              <a:rPr lang="en-US" sz="2267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Configurada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pela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baixa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manual da matrícula do estudante,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após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solicitação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visando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sua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matrícula em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outras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modalidades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de atendimento ou for a da rede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pública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paulista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848469" y="6423353"/>
            <a:ext cx="11392549" cy="12933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just">
              <a:lnSpc>
                <a:spcPts val="5306"/>
              </a:lnSpc>
              <a:spcBef>
                <a:spcPct val="0"/>
              </a:spcBef>
            </a:pP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Destinada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aos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estudantes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com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ausências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subsequentes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reiteradas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, a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partir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da qual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sua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matrícula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é </a:t>
            </a:r>
            <a:r>
              <a:rPr lang="en-US" sz="2267" u="none" strike="noStrike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inativada</a:t>
            </a:r>
            <a:r>
              <a: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</a:p>
        </p:txBody>
      </p:sp>
      <p:grpSp>
        <p:nvGrpSpPr>
          <p:cNvPr id="31" name="Group 31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33" name="TextBox 33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</p:spTree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17"/>
                </a:lnSpc>
              </a:pPr>
              <a:r>
                <a:rPr lang="en-US" sz="3664" b="1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MOVIMENTAÇÕES DE MATRÍCULA</a:t>
              </a:r>
            </a:p>
          </p:txBody>
        </p:sp>
      </p:grpSp>
      <p:sp>
        <p:nvSpPr>
          <p:cNvPr id="12" name="AutoShape 12"/>
          <p:cNvSpPr/>
          <p:nvPr/>
        </p:nvSpPr>
        <p:spPr>
          <a:xfrm>
            <a:off x="897073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3" name="Group 13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507425" y="1696063"/>
            <a:ext cx="7555751" cy="1352347"/>
            <a:chOff x="0" y="0"/>
            <a:chExt cx="10714208" cy="191765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0714208" cy="1917655"/>
            </a:xfrm>
            <a:custGeom>
              <a:avLst/>
              <a:gdLst/>
              <a:ahLst/>
              <a:cxnLst/>
              <a:rect l="l" t="t" r="r" b="b"/>
              <a:pathLst>
                <a:path w="10714208" h="1917655">
                  <a:moveTo>
                    <a:pt x="0" y="0"/>
                  </a:moveTo>
                  <a:lnTo>
                    <a:pt x="10714208" y="0"/>
                  </a:lnTo>
                  <a:lnTo>
                    <a:pt x="10714208" y="1917655"/>
                  </a:lnTo>
                  <a:lnTo>
                    <a:pt x="0" y="191765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57150"/>
              <a:ext cx="10714208" cy="186050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791062" lvl="1" indent="-395531" algn="l">
                <a:lnSpc>
                  <a:spcPts val="3517"/>
                </a:lnSpc>
                <a:buFont typeface="Arial"/>
                <a:buChar char="•"/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Não Comparecimento</a:t>
              </a: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646001" y="3178388"/>
            <a:ext cx="16995998" cy="3948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just">
              <a:lnSpc>
                <a:spcPts val="5306"/>
              </a:lnSpc>
              <a:spcBef>
                <a:spcPct val="0"/>
              </a:spcBef>
            </a:pPr>
            <a:r>
              <a:rPr lang="en-US" sz="2267" u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Farão jus ao registro de NCOM, nesta modalidade: </a:t>
            </a:r>
          </a:p>
          <a:p>
            <a:pPr marL="0" lvl="1" indent="0" algn="just">
              <a:lnSpc>
                <a:spcPts val="5306"/>
              </a:lnSpc>
              <a:spcBef>
                <a:spcPct val="0"/>
              </a:spcBef>
            </a:pPr>
            <a:endParaRPr lang="en-US" sz="2267" u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1" indent="0" algn="just">
              <a:lnSpc>
                <a:spcPts val="5306"/>
              </a:lnSpc>
              <a:spcBef>
                <a:spcPct val="0"/>
              </a:spcBef>
            </a:pPr>
            <a:r>
              <a:rPr lang="en-US" sz="2267" u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a) O estudante que, após efetivada a matrícula, não compareceu à etapa de Reconhecimento de Saberes;</a:t>
            </a:r>
          </a:p>
          <a:p>
            <a:pPr marL="0" lvl="1" indent="0" algn="just">
              <a:lnSpc>
                <a:spcPts val="5306"/>
              </a:lnSpc>
              <a:spcBef>
                <a:spcPct val="0"/>
              </a:spcBef>
            </a:pPr>
            <a:endParaRPr lang="en-US" sz="2267" u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1" indent="0" algn="just">
              <a:lnSpc>
                <a:spcPts val="5306"/>
              </a:lnSpc>
              <a:spcBef>
                <a:spcPct val="0"/>
              </a:spcBef>
            </a:pPr>
            <a:r>
              <a:rPr lang="en-US" sz="2267" u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b) O estudante que possuir 15 dias letivos consecutivos de ausência não justificadas, considerando o acesso ao ambiente virtual, a realização de atividades presenciais ou aos encontros agendados.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</p:spTree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287214" y="9258300"/>
            <a:ext cx="3483647" cy="806757"/>
            <a:chOff x="0" y="0"/>
            <a:chExt cx="4644863" cy="10756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65902" b="-165900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38465" b="-38461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7425" y="812195"/>
            <a:ext cx="11356364" cy="883868"/>
            <a:chOff x="0" y="0"/>
            <a:chExt cx="15141819" cy="117849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141818" cy="1178491"/>
            </a:xfrm>
            <a:custGeom>
              <a:avLst/>
              <a:gdLst/>
              <a:ahLst/>
              <a:cxnLst/>
              <a:rect l="l" t="t" r="r" b="b"/>
              <a:pathLst>
                <a:path w="15141818" h="1178491">
                  <a:moveTo>
                    <a:pt x="0" y="0"/>
                  </a:moveTo>
                  <a:lnTo>
                    <a:pt x="15141818" y="0"/>
                  </a:lnTo>
                  <a:lnTo>
                    <a:pt x="15141818" y="1178491"/>
                  </a:lnTo>
                  <a:lnTo>
                    <a:pt x="0" y="117849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57150"/>
              <a:ext cx="15141819" cy="11213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MIGRAÇÃO DOS DADOS</a:t>
              </a:r>
            </a:p>
          </p:txBody>
        </p:sp>
      </p:grpSp>
      <p:sp>
        <p:nvSpPr>
          <p:cNvPr id="12" name="AutoShape 12"/>
          <p:cNvSpPr/>
          <p:nvPr/>
        </p:nvSpPr>
        <p:spPr>
          <a:xfrm>
            <a:off x="897073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3" name="Group 13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53150" y="2268575"/>
            <a:ext cx="17442472" cy="5891886"/>
            <a:chOff x="0" y="0"/>
            <a:chExt cx="23256630" cy="7855849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3256630" cy="7855848"/>
            </a:xfrm>
            <a:custGeom>
              <a:avLst/>
              <a:gdLst/>
              <a:ahLst/>
              <a:cxnLst/>
              <a:rect l="l" t="t" r="r" b="b"/>
              <a:pathLst>
                <a:path w="23256630" h="7855848">
                  <a:moveTo>
                    <a:pt x="0" y="0"/>
                  </a:moveTo>
                  <a:lnTo>
                    <a:pt x="23256630" y="0"/>
                  </a:lnTo>
                  <a:lnTo>
                    <a:pt x="23256630" y="7855848"/>
                  </a:lnTo>
                  <a:lnTo>
                    <a:pt x="0" y="78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-276225"/>
              <a:ext cx="23256630" cy="813207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489598" lvl="1" indent="-244799" algn="just">
                <a:lnSpc>
                  <a:spcPts val="5306"/>
                </a:lnSpc>
                <a:buFont typeface="Arial"/>
                <a:buChar char="•"/>
              </a:pP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Finalizada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 etapa de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formação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classes e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matrículas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os dados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constantes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na SED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serão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migrados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para o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ambiente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AVA-SESI.</a:t>
              </a:r>
            </a:p>
            <a:p>
              <a:pPr marL="0" lvl="1" indent="0" algn="just">
                <a:lnSpc>
                  <a:spcPts val="5306"/>
                </a:lnSpc>
                <a:spcBef>
                  <a:spcPct val="0"/>
                </a:spcBef>
              </a:pPr>
              <a:endPara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489598" lvl="1" indent="-244799" algn="just">
                <a:lnSpc>
                  <a:spcPts val="5306"/>
                </a:lnSpc>
                <a:buFont typeface="Arial"/>
                <a:buChar char="•"/>
              </a:pP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Nesse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ambiente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o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estudante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irá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acessar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duas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etapas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da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sua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formação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:</a:t>
              </a:r>
            </a:p>
            <a:p>
              <a:pPr algn="just">
                <a:lnSpc>
                  <a:spcPts val="5306"/>
                </a:lnSpc>
              </a:pP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-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Realização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do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Reconhecimento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de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Saberes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(RDS);</a:t>
              </a:r>
            </a:p>
            <a:p>
              <a:pPr marL="0" lvl="1" indent="0" algn="just">
                <a:lnSpc>
                  <a:spcPts val="5306"/>
                </a:lnSpc>
                <a:spcBef>
                  <a:spcPct val="0"/>
                </a:spcBef>
              </a:pP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-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Realização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da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sua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trilha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formativa</a:t>
              </a:r>
              <a:endPara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1" indent="0" algn="just">
                <a:lnSpc>
                  <a:spcPts val="5306"/>
                </a:lnSpc>
                <a:spcBef>
                  <a:spcPct val="0"/>
                </a:spcBef>
              </a:pPr>
              <a:endParaRPr lang="en-US" sz="2267" u="none" strike="noStrik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489598" lvl="1" indent="-244799" algn="just">
                <a:lnSpc>
                  <a:spcPts val="5306"/>
                </a:lnSpc>
                <a:buFont typeface="Arial"/>
                <a:buChar char="•"/>
              </a:pP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Durante a etapa do RDS,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caso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o professor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compreenda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que o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estudante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não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tem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as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habilidades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necessárias para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cursar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esta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modalidade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,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ele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irá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indicar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que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ele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seja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realocado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em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uma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unidade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CEEJA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ou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 EJA </a:t>
              </a:r>
              <a:r>
                <a:rPr lang="en-US" sz="2267" u="none" strike="noStrike" dirty="0" err="1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presencial</a:t>
              </a:r>
              <a:r>
                <a:rPr lang="en-US" sz="2267" u="none" strike="noStrike" dirty="0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435651" y="6666865"/>
            <a:ext cx="922843" cy="7857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09"/>
              </a:lnSpc>
              <a:spcBef>
                <a:spcPct val="0"/>
              </a:spcBef>
            </a:pPr>
            <a:r>
              <a:rPr lang="en-US" sz="4406" spc="132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⚠️ 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</p:spTree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sp>
        <p:nvSpPr>
          <p:cNvPr id="4" name="Freeform 4"/>
          <p:cNvSpPr/>
          <p:nvPr/>
        </p:nvSpPr>
        <p:spPr>
          <a:xfrm>
            <a:off x="16780649" y="8885345"/>
            <a:ext cx="919202" cy="745910"/>
          </a:xfrm>
          <a:custGeom>
            <a:avLst/>
            <a:gdLst/>
            <a:ahLst/>
            <a:cxnLst/>
            <a:rect l="l" t="t" r="r" b="b"/>
            <a:pathLst>
              <a:path w="919202" h="745910">
                <a:moveTo>
                  <a:pt x="0" y="0"/>
                </a:moveTo>
                <a:lnTo>
                  <a:pt x="919202" y="0"/>
                </a:lnTo>
                <a:lnTo>
                  <a:pt x="919202" y="745910"/>
                </a:lnTo>
                <a:lnTo>
                  <a:pt x="0" y="7459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182" b="-182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38465" b="-38461"/>
              </a:stretch>
            </a:blipFill>
          </p:spPr>
        </p:sp>
      </p:grpSp>
      <p:sp>
        <p:nvSpPr>
          <p:cNvPr id="7" name="TextBox 7"/>
          <p:cNvSpPr txBox="1"/>
          <p:nvPr/>
        </p:nvSpPr>
        <p:spPr>
          <a:xfrm>
            <a:off x="698484" y="2359245"/>
            <a:ext cx="16082165" cy="2929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0881" lvl="1" indent="-345440" algn="l">
              <a:lnSpc>
                <a:spcPts val="8000"/>
              </a:lnSpc>
              <a:buFont typeface="Arial"/>
              <a:buChar char="•"/>
            </a:pPr>
            <a:r>
              <a:rPr lang="en-US" sz="3200" spc="-127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Resolução</a:t>
            </a:r>
          </a:p>
          <a:p>
            <a:pPr marL="690881" lvl="1" indent="-345440" algn="l">
              <a:lnSpc>
                <a:spcPts val="8000"/>
              </a:lnSpc>
              <a:buFont typeface="Arial"/>
              <a:buChar char="•"/>
            </a:pPr>
            <a:r>
              <a:rPr lang="en-US" sz="3200" spc="-127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Criação de novos Polos</a:t>
            </a:r>
          </a:p>
          <a:p>
            <a:pPr marL="690881" lvl="1" indent="-345440" algn="l">
              <a:lnSpc>
                <a:spcPts val="8000"/>
              </a:lnSpc>
              <a:buFont typeface="Arial"/>
              <a:buChar char="•"/>
            </a:pPr>
            <a:r>
              <a:rPr lang="en-US" sz="3200" spc="-127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Vida Escolar</a:t>
            </a:r>
          </a:p>
        </p:txBody>
      </p:sp>
      <p:sp>
        <p:nvSpPr>
          <p:cNvPr id="8" name="AutoShape 8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9" name="Group 9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07425" y="812195"/>
            <a:ext cx="15809385" cy="1337500"/>
            <a:chOff x="0" y="0"/>
            <a:chExt cx="15141819" cy="1281023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141818" cy="1281023"/>
            </a:xfrm>
            <a:custGeom>
              <a:avLst/>
              <a:gdLst/>
              <a:ahLst/>
              <a:cxnLst/>
              <a:rect l="l" t="t" r="r" b="b"/>
              <a:pathLst>
                <a:path w="15141818" h="1281023">
                  <a:moveTo>
                    <a:pt x="0" y="0"/>
                  </a:moveTo>
                  <a:lnTo>
                    <a:pt x="15141818" y="0"/>
                  </a:lnTo>
                  <a:lnTo>
                    <a:pt x="15141818" y="1281023"/>
                  </a:lnTo>
                  <a:lnTo>
                    <a:pt x="0" y="128102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57150"/>
              <a:ext cx="15141819" cy="122387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0" lvl="0" indent="0" algn="l">
                <a:lnSpc>
                  <a:spcPts val="3517"/>
                </a:lnSpc>
                <a:spcBef>
                  <a:spcPct val="0"/>
                </a:spcBef>
              </a:pPr>
              <a:r>
                <a:rPr lang="en-US" sz="3664" b="1" u="none" strike="noStrike" spc="-146">
                  <a:solidFill>
                    <a:srgbClr val="C74F1D"/>
                  </a:solidFill>
                  <a:latin typeface="Arimo Bold"/>
                  <a:ea typeface="Arimo Bold"/>
                  <a:cs typeface="Arimo Bold"/>
                  <a:sym typeface="Arimo Bold"/>
                </a:rPr>
                <a:t>INFORMAÇÕES GERAIS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7098979" y="8784706"/>
            <a:ext cx="4090042" cy="947188"/>
            <a:chOff x="0" y="0"/>
            <a:chExt cx="4644863" cy="107567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165902" b="-165900"/>
              </a:stretch>
            </a:blipFill>
          </p:spPr>
        </p:sp>
      </p:grpSp>
      <p:grpSp>
        <p:nvGrpSpPr>
          <p:cNvPr id="17" name="Group 17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11842001" y="2787870"/>
            <a:ext cx="3979468" cy="3776877"/>
          </a:xfrm>
          <a:custGeom>
            <a:avLst/>
            <a:gdLst/>
            <a:ahLst/>
            <a:cxnLst/>
            <a:rect l="l" t="t" r="r" b="b"/>
            <a:pathLst>
              <a:path w="3979468" h="3776877">
                <a:moveTo>
                  <a:pt x="0" y="0"/>
                </a:moveTo>
                <a:lnTo>
                  <a:pt x="3979467" y="0"/>
                </a:lnTo>
                <a:lnTo>
                  <a:pt x="3979467" y="3776876"/>
                </a:lnTo>
                <a:lnTo>
                  <a:pt x="0" y="377687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557327" y="5713894"/>
            <a:ext cx="11716233" cy="974538"/>
            <a:chOff x="0" y="0"/>
            <a:chExt cx="15621644" cy="129938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5621643" cy="1299384"/>
            </a:xfrm>
            <a:custGeom>
              <a:avLst/>
              <a:gdLst/>
              <a:ahLst/>
              <a:cxnLst/>
              <a:rect l="l" t="t" r="r" b="b"/>
              <a:pathLst>
                <a:path w="15621643" h="1299384">
                  <a:moveTo>
                    <a:pt x="0" y="0"/>
                  </a:moveTo>
                  <a:lnTo>
                    <a:pt x="15621643" y="0"/>
                  </a:lnTo>
                  <a:lnTo>
                    <a:pt x="15621643" y="1299384"/>
                  </a:lnTo>
                  <a:lnTo>
                    <a:pt x="0" y="12993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400050"/>
              <a:ext cx="15621644" cy="169943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just">
                <a:lnSpc>
                  <a:spcPts val="7896"/>
                </a:lnSpc>
              </a:pPr>
              <a:r>
                <a:rPr lang="en-US" sz="3332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Educação Jovens e Adultos - Ensino a distância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557327" y="5199544"/>
            <a:ext cx="15173346" cy="941802"/>
            <a:chOff x="0" y="0"/>
            <a:chExt cx="20231128" cy="125573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231128" cy="1255736"/>
            </a:xfrm>
            <a:custGeom>
              <a:avLst/>
              <a:gdLst/>
              <a:ahLst/>
              <a:cxnLst/>
              <a:rect l="l" t="t" r="r" b="b"/>
              <a:pathLst>
                <a:path w="20231128" h="1255736">
                  <a:moveTo>
                    <a:pt x="0" y="0"/>
                  </a:moveTo>
                  <a:lnTo>
                    <a:pt x="20231128" y="0"/>
                  </a:lnTo>
                  <a:lnTo>
                    <a:pt x="20231128" y="1255736"/>
                  </a:lnTo>
                  <a:lnTo>
                    <a:pt x="0" y="125573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57150"/>
              <a:ext cx="20231128" cy="119858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263"/>
                </a:lnSpc>
              </a:pPr>
              <a:r>
                <a:rPr lang="en-US" sz="3330" b="1" dirty="0">
                  <a:solidFill>
                    <a:srgbClr val="000000"/>
                  </a:solidFill>
                  <a:latin typeface="Arimo Bold"/>
                  <a:ea typeface="Arimo Bold"/>
                  <a:cs typeface="Arimo Bold"/>
                  <a:sym typeface="Arimo Bold"/>
                </a:rPr>
                <a:t>COPED | CEDEP | CEMAT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557327" y="4254684"/>
            <a:ext cx="14581784" cy="944860"/>
            <a:chOff x="0" y="0"/>
            <a:chExt cx="20231128" cy="1310923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0231128" cy="1310923"/>
            </a:xfrm>
            <a:custGeom>
              <a:avLst/>
              <a:gdLst/>
              <a:ahLst/>
              <a:cxnLst/>
              <a:rect l="l" t="t" r="r" b="b"/>
              <a:pathLst>
                <a:path w="20231128" h="1310923">
                  <a:moveTo>
                    <a:pt x="0" y="0"/>
                  </a:moveTo>
                  <a:lnTo>
                    <a:pt x="20231128" y="0"/>
                  </a:lnTo>
                  <a:lnTo>
                    <a:pt x="20231128" y="1310923"/>
                  </a:lnTo>
                  <a:lnTo>
                    <a:pt x="0" y="131092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57150"/>
              <a:ext cx="20231128" cy="125377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263"/>
                </a:lnSpc>
              </a:pPr>
              <a:r>
                <a:rPr lang="en-US" sz="3330" b="1">
                  <a:solidFill>
                    <a:srgbClr val="000000"/>
                  </a:solidFill>
                  <a:latin typeface="Arimo Bold"/>
                  <a:ea typeface="Arimo Bold"/>
                  <a:cs typeface="Arimo Bold"/>
                  <a:sym typeface="Arimo Bold"/>
                </a:rPr>
                <a:t>OBRIGADA!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3943086" y="455223"/>
            <a:ext cx="3756765" cy="1148290"/>
            <a:chOff x="0" y="0"/>
            <a:chExt cx="5009020" cy="153105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5009007" cy="1531112"/>
            </a:xfrm>
            <a:custGeom>
              <a:avLst/>
              <a:gdLst/>
              <a:ahLst/>
              <a:cxnLst/>
              <a:rect l="l" t="t" r="r" b="b"/>
              <a:pathLst>
                <a:path w="5009007" h="1531112">
                  <a:moveTo>
                    <a:pt x="0" y="0"/>
                  </a:moveTo>
                  <a:lnTo>
                    <a:pt x="5009007" y="0"/>
                  </a:lnTo>
                  <a:lnTo>
                    <a:pt x="5009007" y="1531112"/>
                  </a:lnTo>
                  <a:lnTo>
                    <a:pt x="0" y="15311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38465" b="-38461"/>
              </a:stretch>
            </a:blipFill>
          </p:spPr>
        </p:sp>
      </p:grpSp>
      <p:grpSp>
        <p:nvGrpSpPr>
          <p:cNvPr id="15" name="Group 15"/>
          <p:cNvGrpSpPr/>
          <p:nvPr/>
        </p:nvGrpSpPr>
        <p:grpSpPr>
          <a:xfrm>
            <a:off x="12976591" y="2187289"/>
            <a:ext cx="4831968" cy="6036633"/>
            <a:chOff x="0" y="0"/>
            <a:chExt cx="6442624" cy="8048843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6442710" cy="8048498"/>
            </a:xfrm>
            <a:custGeom>
              <a:avLst/>
              <a:gdLst/>
              <a:ahLst/>
              <a:cxnLst/>
              <a:rect l="l" t="t" r="r" b="b"/>
              <a:pathLst>
                <a:path w="6442710" h="8048498">
                  <a:moveTo>
                    <a:pt x="212979" y="5715000"/>
                  </a:moveTo>
                  <a:lnTo>
                    <a:pt x="210058" y="5712079"/>
                  </a:lnTo>
                  <a:cubicBezTo>
                    <a:pt x="124333" y="5540502"/>
                    <a:pt x="147955" y="5336413"/>
                    <a:pt x="147955" y="5153025"/>
                  </a:cubicBezTo>
                  <a:cubicBezTo>
                    <a:pt x="147955" y="5076063"/>
                    <a:pt x="147955" y="4978527"/>
                    <a:pt x="150876" y="4904486"/>
                  </a:cubicBezTo>
                  <a:cubicBezTo>
                    <a:pt x="159766" y="4658995"/>
                    <a:pt x="97663" y="4419346"/>
                    <a:pt x="286893" y="4227068"/>
                  </a:cubicBezTo>
                  <a:cubicBezTo>
                    <a:pt x="396367" y="4111752"/>
                    <a:pt x="550164" y="4049522"/>
                    <a:pt x="721741" y="4052570"/>
                  </a:cubicBezTo>
                  <a:cubicBezTo>
                    <a:pt x="721741" y="4052570"/>
                    <a:pt x="1319276" y="4055491"/>
                    <a:pt x="1319276" y="4055491"/>
                  </a:cubicBezTo>
                  <a:cubicBezTo>
                    <a:pt x="1668272" y="4073271"/>
                    <a:pt x="1996694" y="4017010"/>
                    <a:pt x="2109089" y="3688715"/>
                  </a:cubicBezTo>
                  <a:cubicBezTo>
                    <a:pt x="2138680" y="3591052"/>
                    <a:pt x="2129790" y="3392932"/>
                    <a:pt x="2132711" y="3289427"/>
                  </a:cubicBezTo>
                  <a:cubicBezTo>
                    <a:pt x="2129790" y="3245104"/>
                    <a:pt x="2144522" y="2780665"/>
                    <a:pt x="2135632" y="2751074"/>
                  </a:cubicBezTo>
                  <a:cubicBezTo>
                    <a:pt x="2106041" y="2425700"/>
                    <a:pt x="2390013" y="2150618"/>
                    <a:pt x="2712466" y="2165350"/>
                  </a:cubicBezTo>
                  <a:cubicBezTo>
                    <a:pt x="2963926" y="2168271"/>
                    <a:pt x="3236087" y="2165350"/>
                    <a:pt x="3487420" y="2165350"/>
                  </a:cubicBezTo>
                  <a:cubicBezTo>
                    <a:pt x="3789172" y="2159381"/>
                    <a:pt x="4082034" y="1801495"/>
                    <a:pt x="4076065" y="1493901"/>
                  </a:cubicBezTo>
                  <a:cubicBezTo>
                    <a:pt x="4082034" y="1263142"/>
                    <a:pt x="4082034" y="807593"/>
                    <a:pt x="4090797" y="570992"/>
                  </a:cubicBezTo>
                  <a:cubicBezTo>
                    <a:pt x="4138295" y="0"/>
                    <a:pt x="4694428" y="100584"/>
                    <a:pt x="5111496" y="91694"/>
                  </a:cubicBezTo>
                  <a:cubicBezTo>
                    <a:pt x="5114417" y="91694"/>
                    <a:pt x="5703062" y="91694"/>
                    <a:pt x="5706110" y="91694"/>
                  </a:cubicBezTo>
                  <a:cubicBezTo>
                    <a:pt x="6442710" y="127254"/>
                    <a:pt x="6232652" y="1026414"/>
                    <a:pt x="6265164" y="1476121"/>
                  </a:cubicBezTo>
                  <a:cubicBezTo>
                    <a:pt x="6265164" y="1795653"/>
                    <a:pt x="6019673" y="2082546"/>
                    <a:pt x="5700141" y="2067687"/>
                  </a:cubicBezTo>
                  <a:cubicBezTo>
                    <a:pt x="5436870" y="2061718"/>
                    <a:pt x="4919218" y="2067687"/>
                    <a:pt x="4584954" y="2067687"/>
                  </a:cubicBezTo>
                  <a:cubicBezTo>
                    <a:pt x="4448937" y="2067687"/>
                    <a:pt x="4292092" y="2209673"/>
                    <a:pt x="4153027" y="2458212"/>
                  </a:cubicBezTo>
                  <a:cubicBezTo>
                    <a:pt x="4111625" y="2532126"/>
                    <a:pt x="4088003" y="2617978"/>
                    <a:pt x="4084955" y="2706751"/>
                  </a:cubicBezTo>
                  <a:cubicBezTo>
                    <a:pt x="4076065" y="2893060"/>
                    <a:pt x="4078986" y="3085338"/>
                    <a:pt x="4082034" y="3271774"/>
                  </a:cubicBezTo>
                  <a:lnTo>
                    <a:pt x="4084955" y="3517265"/>
                  </a:lnTo>
                  <a:cubicBezTo>
                    <a:pt x="4087876" y="3875151"/>
                    <a:pt x="3836416" y="4105910"/>
                    <a:pt x="3514090" y="4108831"/>
                  </a:cubicBezTo>
                  <a:cubicBezTo>
                    <a:pt x="3514090" y="4108831"/>
                    <a:pt x="2694686" y="4108831"/>
                    <a:pt x="2694686" y="4108831"/>
                  </a:cubicBezTo>
                  <a:cubicBezTo>
                    <a:pt x="2398903" y="4108831"/>
                    <a:pt x="2120773" y="4274439"/>
                    <a:pt x="2112010" y="4593971"/>
                  </a:cubicBezTo>
                  <a:cubicBezTo>
                    <a:pt x="2100199" y="4848352"/>
                    <a:pt x="2112010" y="5155946"/>
                    <a:pt x="2109089" y="5413375"/>
                  </a:cubicBezTo>
                  <a:cubicBezTo>
                    <a:pt x="2106168" y="5780151"/>
                    <a:pt x="1866519" y="5993130"/>
                    <a:pt x="1458341" y="5996051"/>
                  </a:cubicBezTo>
                  <a:lnTo>
                    <a:pt x="772033" y="5996051"/>
                  </a:lnTo>
                  <a:cubicBezTo>
                    <a:pt x="514731" y="6002020"/>
                    <a:pt x="340106" y="5960491"/>
                    <a:pt x="212979" y="5715000"/>
                  </a:cubicBezTo>
                  <a:close/>
                  <a:moveTo>
                    <a:pt x="624205" y="3943096"/>
                  </a:moveTo>
                  <a:lnTo>
                    <a:pt x="1408049" y="3943096"/>
                  </a:lnTo>
                  <a:cubicBezTo>
                    <a:pt x="1765935" y="3943096"/>
                    <a:pt x="1996694" y="3712337"/>
                    <a:pt x="1996694" y="3354451"/>
                  </a:cubicBezTo>
                  <a:lnTo>
                    <a:pt x="1996694" y="3126613"/>
                  </a:lnTo>
                  <a:cubicBezTo>
                    <a:pt x="1993773" y="2931414"/>
                    <a:pt x="1993773" y="2730246"/>
                    <a:pt x="2002663" y="2535047"/>
                  </a:cubicBezTo>
                  <a:cubicBezTo>
                    <a:pt x="2011553" y="2265807"/>
                    <a:pt x="2215642" y="2041017"/>
                    <a:pt x="2499614" y="2049907"/>
                  </a:cubicBezTo>
                  <a:cubicBezTo>
                    <a:pt x="2499614" y="2049907"/>
                    <a:pt x="3372231" y="2049907"/>
                    <a:pt x="3372231" y="2049907"/>
                  </a:cubicBezTo>
                  <a:cubicBezTo>
                    <a:pt x="3372231" y="2049907"/>
                    <a:pt x="3398901" y="2049907"/>
                    <a:pt x="3398901" y="2049907"/>
                  </a:cubicBezTo>
                  <a:cubicBezTo>
                    <a:pt x="3546856" y="2046986"/>
                    <a:pt x="3682873" y="1984883"/>
                    <a:pt x="3783457" y="1881251"/>
                  </a:cubicBezTo>
                  <a:cubicBezTo>
                    <a:pt x="3884041" y="1774698"/>
                    <a:pt x="3937254" y="1635760"/>
                    <a:pt x="3934333" y="1490726"/>
                  </a:cubicBezTo>
                  <a:lnTo>
                    <a:pt x="3934333" y="671449"/>
                  </a:lnTo>
                  <a:cubicBezTo>
                    <a:pt x="3931412" y="334264"/>
                    <a:pt x="3712464" y="112395"/>
                    <a:pt x="3375279" y="106426"/>
                  </a:cubicBezTo>
                  <a:cubicBezTo>
                    <a:pt x="3375279" y="106426"/>
                    <a:pt x="3085338" y="106426"/>
                    <a:pt x="3085338" y="106426"/>
                  </a:cubicBezTo>
                  <a:cubicBezTo>
                    <a:pt x="2875280" y="106426"/>
                    <a:pt x="2635758" y="106426"/>
                    <a:pt x="2467102" y="115316"/>
                  </a:cubicBezTo>
                  <a:cubicBezTo>
                    <a:pt x="2224532" y="127127"/>
                    <a:pt x="2011553" y="343027"/>
                    <a:pt x="2002663" y="582676"/>
                  </a:cubicBezTo>
                  <a:cubicBezTo>
                    <a:pt x="1996694" y="730631"/>
                    <a:pt x="1996694" y="881380"/>
                    <a:pt x="1993773" y="1023366"/>
                  </a:cubicBezTo>
                  <a:cubicBezTo>
                    <a:pt x="1984883" y="1147572"/>
                    <a:pt x="2005584" y="1511427"/>
                    <a:pt x="1970151" y="1626870"/>
                  </a:cubicBezTo>
                  <a:cubicBezTo>
                    <a:pt x="1866646" y="1946402"/>
                    <a:pt x="1567815" y="1993646"/>
                    <a:pt x="1402207" y="1993646"/>
                  </a:cubicBezTo>
                  <a:cubicBezTo>
                    <a:pt x="1402207" y="1993646"/>
                    <a:pt x="621284" y="1993646"/>
                    <a:pt x="621284" y="1993646"/>
                  </a:cubicBezTo>
                  <a:cubicBezTo>
                    <a:pt x="458597" y="1990725"/>
                    <a:pt x="301752" y="2058670"/>
                    <a:pt x="189357" y="2179955"/>
                  </a:cubicBezTo>
                  <a:cubicBezTo>
                    <a:pt x="0" y="2378329"/>
                    <a:pt x="65024" y="2597150"/>
                    <a:pt x="53213" y="2842641"/>
                  </a:cubicBezTo>
                  <a:cubicBezTo>
                    <a:pt x="50292" y="3037840"/>
                    <a:pt x="47244" y="3233166"/>
                    <a:pt x="53213" y="3428365"/>
                  </a:cubicBezTo>
                  <a:cubicBezTo>
                    <a:pt x="70993" y="3727069"/>
                    <a:pt x="313563" y="3951986"/>
                    <a:pt x="624078" y="3943096"/>
                  </a:cubicBezTo>
                  <a:close/>
                  <a:moveTo>
                    <a:pt x="4868926" y="6084697"/>
                  </a:moveTo>
                  <a:cubicBezTo>
                    <a:pt x="4868926" y="6084697"/>
                    <a:pt x="6007735" y="6084697"/>
                    <a:pt x="6007735" y="6084697"/>
                  </a:cubicBezTo>
                  <a:cubicBezTo>
                    <a:pt x="6149721" y="6084697"/>
                    <a:pt x="6265037" y="5972302"/>
                    <a:pt x="6268085" y="5833237"/>
                  </a:cubicBezTo>
                  <a:cubicBezTo>
                    <a:pt x="6274054" y="5827268"/>
                    <a:pt x="6262116" y="2830830"/>
                    <a:pt x="6265164" y="2824861"/>
                  </a:cubicBezTo>
                  <a:cubicBezTo>
                    <a:pt x="6265164" y="2780538"/>
                    <a:pt x="6259195" y="2736088"/>
                    <a:pt x="6256274" y="2697607"/>
                  </a:cubicBezTo>
                  <a:cubicBezTo>
                    <a:pt x="6241542" y="2475738"/>
                    <a:pt x="6019673" y="2224278"/>
                    <a:pt x="5723763" y="2224278"/>
                  </a:cubicBezTo>
                  <a:cubicBezTo>
                    <a:pt x="5442712" y="2218309"/>
                    <a:pt x="5108448" y="2215388"/>
                    <a:pt x="4771263" y="2224278"/>
                  </a:cubicBezTo>
                  <a:cubicBezTo>
                    <a:pt x="4466590" y="2233168"/>
                    <a:pt x="4241800" y="2457958"/>
                    <a:pt x="4241800" y="2756789"/>
                  </a:cubicBezTo>
                  <a:lnTo>
                    <a:pt x="4241800" y="3156077"/>
                  </a:lnTo>
                  <a:lnTo>
                    <a:pt x="4238879" y="3706241"/>
                  </a:lnTo>
                  <a:cubicBezTo>
                    <a:pt x="4235958" y="3880739"/>
                    <a:pt x="4176776" y="4025773"/>
                    <a:pt x="4073271" y="4123309"/>
                  </a:cubicBezTo>
                  <a:cubicBezTo>
                    <a:pt x="3966718" y="4223893"/>
                    <a:pt x="3815969" y="4271264"/>
                    <a:pt x="3638423" y="4265295"/>
                  </a:cubicBezTo>
                  <a:cubicBezTo>
                    <a:pt x="3354451" y="4253484"/>
                    <a:pt x="3111881" y="4259326"/>
                    <a:pt x="2813177" y="4271264"/>
                  </a:cubicBezTo>
                  <a:cubicBezTo>
                    <a:pt x="2499614" y="4283075"/>
                    <a:pt x="2268855" y="4522724"/>
                    <a:pt x="2274824" y="4824476"/>
                  </a:cubicBezTo>
                  <a:cubicBezTo>
                    <a:pt x="2280793" y="5102479"/>
                    <a:pt x="2280793" y="5404231"/>
                    <a:pt x="2274824" y="5629021"/>
                  </a:cubicBezTo>
                  <a:cubicBezTo>
                    <a:pt x="2268855" y="5910072"/>
                    <a:pt x="2014474" y="6128893"/>
                    <a:pt x="1695069" y="6128893"/>
                  </a:cubicBezTo>
                  <a:lnTo>
                    <a:pt x="896239" y="6128893"/>
                  </a:lnTo>
                  <a:cubicBezTo>
                    <a:pt x="600456" y="6111113"/>
                    <a:pt x="269113" y="6270879"/>
                    <a:pt x="257302" y="6587363"/>
                  </a:cubicBezTo>
                  <a:cubicBezTo>
                    <a:pt x="248412" y="6892036"/>
                    <a:pt x="245491" y="7199630"/>
                    <a:pt x="248412" y="7504302"/>
                  </a:cubicBezTo>
                  <a:cubicBezTo>
                    <a:pt x="251333" y="7610856"/>
                    <a:pt x="286893" y="7717282"/>
                    <a:pt x="343027" y="7811897"/>
                  </a:cubicBezTo>
                  <a:cubicBezTo>
                    <a:pt x="446532" y="7968614"/>
                    <a:pt x="615188" y="8048498"/>
                    <a:pt x="848868" y="8048498"/>
                  </a:cubicBezTo>
                  <a:cubicBezTo>
                    <a:pt x="848868" y="8048498"/>
                    <a:pt x="2452116" y="8048498"/>
                    <a:pt x="2452116" y="8048498"/>
                  </a:cubicBezTo>
                  <a:cubicBezTo>
                    <a:pt x="2845562" y="8045576"/>
                    <a:pt x="3638296" y="8048498"/>
                    <a:pt x="4031742" y="8048498"/>
                  </a:cubicBezTo>
                  <a:cubicBezTo>
                    <a:pt x="4206240" y="8048498"/>
                    <a:pt x="4348226" y="7906512"/>
                    <a:pt x="4348226" y="7732013"/>
                  </a:cubicBezTo>
                  <a:lnTo>
                    <a:pt x="4348226" y="6608318"/>
                  </a:lnTo>
                  <a:cubicBezTo>
                    <a:pt x="4345305" y="6324347"/>
                    <a:pt x="4578985" y="6084697"/>
                    <a:pt x="4868799" y="6084697"/>
                  </a:cubicBezTo>
                  <a:close/>
                  <a:moveTo>
                    <a:pt x="5815330" y="6220714"/>
                  </a:moveTo>
                  <a:lnTo>
                    <a:pt x="4972431" y="6220714"/>
                  </a:lnTo>
                  <a:cubicBezTo>
                    <a:pt x="4706239" y="6220714"/>
                    <a:pt x="4490212" y="6436614"/>
                    <a:pt x="4490212" y="6702933"/>
                  </a:cubicBezTo>
                  <a:lnTo>
                    <a:pt x="4490212" y="7545960"/>
                  </a:lnTo>
                  <a:cubicBezTo>
                    <a:pt x="4490212" y="7812151"/>
                    <a:pt x="4706112" y="8028178"/>
                    <a:pt x="4972431" y="8028178"/>
                  </a:cubicBezTo>
                  <a:lnTo>
                    <a:pt x="5815457" y="8028178"/>
                  </a:lnTo>
                  <a:cubicBezTo>
                    <a:pt x="6081649" y="8028178"/>
                    <a:pt x="6297676" y="7812278"/>
                    <a:pt x="6297676" y="7545960"/>
                  </a:cubicBezTo>
                  <a:lnTo>
                    <a:pt x="6297676" y="6702933"/>
                  </a:lnTo>
                  <a:cubicBezTo>
                    <a:pt x="6297676" y="6436741"/>
                    <a:pt x="6081776" y="6220714"/>
                    <a:pt x="5815457" y="6220714"/>
                  </a:cubicBezTo>
                  <a:close/>
                  <a:moveTo>
                    <a:pt x="579755" y="1887220"/>
                  </a:moveTo>
                  <a:lnTo>
                    <a:pt x="1390269" y="1887220"/>
                  </a:lnTo>
                  <a:cubicBezTo>
                    <a:pt x="1656461" y="1887220"/>
                    <a:pt x="1872488" y="1671320"/>
                    <a:pt x="1872488" y="1405001"/>
                  </a:cubicBezTo>
                  <a:lnTo>
                    <a:pt x="1872488" y="644906"/>
                  </a:lnTo>
                  <a:cubicBezTo>
                    <a:pt x="1872488" y="378714"/>
                    <a:pt x="1656588" y="162687"/>
                    <a:pt x="1390269" y="162687"/>
                  </a:cubicBezTo>
                  <a:lnTo>
                    <a:pt x="579755" y="162687"/>
                  </a:lnTo>
                  <a:cubicBezTo>
                    <a:pt x="313563" y="162687"/>
                    <a:pt x="97536" y="378587"/>
                    <a:pt x="97536" y="644906"/>
                  </a:cubicBezTo>
                  <a:lnTo>
                    <a:pt x="97536" y="1405128"/>
                  </a:lnTo>
                  <a:cubicBezTo>
                    <a:pt x="97536" y="1671320"/>
                    <a:pt x="313436" y="1887347"/>
                    <a:pt x="579755" y="1887347"/>
                  </a:cubicBezTo>
                  <a:close/>
                </a:path>
              </a:pathLst>
            </a:custGeom>
            <a:blipFill>
              <a:blip r:embed="rId4"/>
              <a:stretch>
                <a:fillRect l="-45857" t="-1130" r="-47380" b="-4"/>
              </a:stretch>
            </a:blipFill>
          </p:spPr>
        </p:sp>
      </p:grpSp>
      <p:grpSp>
        <p:nvGrpSpPr>
          <p:cNvPr id="17" name="Group 17"/>
          <p:cNvGrpSpPr/>
          <p:nvPr/>
        </p:nvGrpSpPr>
        <p:grpSpPr>
          <a:xfrm>
            <a:off x="6596950" y="8295489"/>
            <a:ext cx="5094099" cy="1179712"/>
            <a:chOff x="0" y="0"/>
            <a:chExt cx="4644863" cy="1075676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4644898" cy="1075690"/>
            </a:xfrm>
            <a:custGeom>
              <a:avLst/>
              <a:gdLst/>
              <a:ahLst/>
              <a:cxnLst/>
              <a:rect l="l" t="t" r="r" b="b"/>
              <a:pathLst>
                <a:path w="4644898" h="1075690">
                  <a:moveTo>
                    <a:pt x="0" y="0"/>
                  </a:moveTo>
                  <a:lnTo>
                    <a:pt x="4644898" y="0"/>
                  </a:lnTo>
                  <a:lnTo>
                    <a:pt x="4644898" y="1075690"/>
                  </a:lnTo>
                  <a:lnTo>
                    <a:pt x="0" y="1075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165902" b="-165900"/>
              </a:stretch>
            </a:blipFill>
          </p:spPr>
        </p:sp>
      </p:grpSp>
      <p:sp>
        <p:nvSpPr>
          <p:cNvPr id="19" name="AutoShape 19"/>
          <p:cNvSpPr/>
          <p:nvPr/>
        </p:nvSpPr>
        <p:spPr>
          <a:xfrm>
            <a:off x="887548" y="10081916"/>
            <a:ext cx="16258772" cy="38100"/>
          </a:xfrm>
          <a:prstGeom prst="line">
            <a:avLst/>
          </a:prstGeom>
          <a:ln w="762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20" name="Group 20"/>
          <p:cNvGrpSpPr/>
          <p:nvPr/>
        </p:nvGrpSpPr>
        <p:grpSpPr>
          <a:xfrm>
            <a:off x="16004819" y="9990168"/>
            <a:ext cx="2283181" cy="167947"/>
            <a:chOff x="0" y="0"/>
            <a:chExt cx="601332" cy="44233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601332" cy="44233"/>
            </a:xfrm>
            <a:custGeom>
              <a:avLst/>
              <a:gdLst/>
              <a:ahLst/>
              <a:cxnLst/>
              <a:rect l="l" t="t" r="r" b="b"/>
              <a:pathLst>
                <a:path w="601332" h="44233">
                  <a:moveTo>
                    <a:pt x="0" y="0"/>
                  </a:moveTo>
                  <a:lnTo>
                    <a:pt x="601332" y="0"/>
                  </a:lnTo>
                  <a:lnTo>
                    <a:pt x="601332" y="44233"/>
                  </a:lnTo>
                  <a:lnTo>
                    <a:pt x="0" y="44233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57150"/>
              <a:ext cx="601332" cy="101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0" y="0"/>
            <a:ext cx="16192500" cy="172508"/>
            <a:chOff x="0" y="0"/>
            <a:chExt cx="4264691" cy="45434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264691" cy="45434"/>
            </a:xfrm>
            <a:custGeom>
              <a:avLst/>
              <a:gdLst/>
              <a:ahLst/>
              <a:cxnLst/>
              <a:rect l="l" t="t" r="r" b="b"/>
              <a:pathLst>
                <a:path w="4264691" h="45434">
                  <a:moveTo>
                    <a:pt x="0" y="0"/>
                  </a:moveTo>
                  <a:lnTo>
                    <a:pt x="4264691" y="0"/>
                  </a:lnTo>
                  <a:lnTo>
                    <a:pt x="4264691" y="45434"/>
                  </a:lnTo>
                  <a:lnTo>
                    <a:pt x="0" y="45434"/>
                  </a:lnTo>
                  <a:close/>
                </a:path>
              </a:pathLst>
            </a:custGeom>
            <a:solidFill>
              <a:srgbClr val="F35000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57150"/>
              <a:ext cx="4264691" cy="10258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99"/>
                </a:lnSpc>
              </a:pPr>
              <a:endParaRPr/>
            </a:p>
          </p:txBody>
        </p:sp>
      </p:grpSp>
      <p:sp>
        <p:nvSpPr>
          <p:cNvPr id="26" name="Freeform 26"/>
          <p:cNvSpPr/>
          <p:nvPr/>
        </p:nvSpPr>
        <p:spPr>
          <a:xfrm>
            <a:off x="2075895" y="-103326"/>
            <a:ext cx="1584183" cy="3526664"/>
          </a:xfrm>
          <a:custGeom>
            <a:avLst/>
            <a:gdLst/>
            <a:ahLst/>
            <a:cxnLst/>
            <a:rect l="l" t="t" r="r" b="b"/>
            <a:pathLst>
              <a:path w="1584183" h="3526664">
                <a:moveTo>
                  <a:pt x="0" y="0"/>
                </a:moveTo>
                <a:lnTo>
                  <a:pt x="1584183" y="0"/>
                </a:lnTo>
                <a:lnTo>
                  <a:pt x="1584183" y="3526664"/>
                </a:lnTo>
                <a:lnTo>
                  <a:pt x="0" y="35266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1254</Words>
  <Application>Microsoft Office PowerPoint</Application>
  <PresentationFormat>Personalizar</PresentationFormat>
  <Paragraphs>186</Paragraphs>
  <Slides>23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5" baseType="lpstr">
      <vt:lpstr>Poppins Bold</vt:lpstr>
      <vt:lpstr>Calibri</vt:lpstr>
      <vt:lpstr>Poppins Bold Italics</vt:lpstr>
      <vt:lpstr>Aileron Bold</vt:lpstr>
      <vt:lpstr>Arimo</vt:lpstr>
      <vt:lpstr>Poppins</vt:lpstr>
      <vt:lpstr>Kalam Bold</vt:lpstr>
      <vt:lpstr>Aileron</vt:lpstr>
      <vt:lpstr>Kalam</vt:lpstr>
      <vt:lpstr>Arial</vt:lpstr>
      <vt:lpstr>Arimo Bold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Material EJA EAD - CEDEP X CEMAT.pptx</dc:title>
  <dc:creator>Claudia Berry El Kadre</dc:creator>
  <cp:lastModifiedBy>Amanda Ramos Oliveira De Santana</cp:lastModifiedBy>
  <cp:revision>6</cp:revision>
  <dcterms:created xsi:type="dcterms:W3CDTF">2006-08-16T00:00:00Z</dcterms:created>
  <dcterms:modified xsi:type="dcterms:W3CDTF">2025-02-18T13:51:44Z</dcterms:modified>
  <dc:identifier>DAGezefwo94</dc:identifier>
</cp:coreProperties>
</file>